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9" r:id="rId9"/>
    <p:sldId id="287" r:id="rId10"/>
    <p:sldId id="262" r:id="rId11"/>
    <p:sldId id="258" r:id="rId12"/>
    <p:sldId id="259" r:id="rId13"/>
    <p:sldId id="260" r:id="rId14"/>
    <p:sldId id="26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81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2F258-F988-4B3B-A74D-B6B2EB54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CC1EFE-EAB1-4F51-96F4-6A6652508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9D125A-0310-480D-848B-B2FC3E64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39E79-1288-4D45-B702-DFA9CB6E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ABFEFF-775B-486E-B470-76A9BA1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8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06D84-4649-464D-8777-2E07DC73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4502AE-61F8-48B6-8748-B308943CD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C06DD0-EC53-4C8E-B4A8-34568FD0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9975B9-845E-49D6-A7C3-F34D3171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A98F2C-472B-4781-BB51-05841C99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48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AC914A-89DD-4057-8F67-96A2798F6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3ECD57-D660-4D7C-B525-5F20D0C55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1F89E3-B406-4DF5-AF48-5AC6290D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D8F6CE-3B55-45B0-92E2-55782664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2FD6C6-137A-4E31-BCC0-7B26D8DD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47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58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5A566-C29E-4ED1-9400-3D08C21B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9DB9E1-0C5D-4663-8B2D-3715B7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F3DDF4-A874-4D8C-B0AD-4DCBC5CA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5F3E89-A98D-4282-99F1-BF4FC363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94542-EC24-497B-A58E-872C3079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84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B297A-EFF5-464E-B3E1-56EF0BFE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7AD76D-2A56-4B9C-8921-6ED553DBC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049C2A-4626-4A24-8D99-A7976521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D65B8-5518-4D01-AE42-A365DA5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4A9A0B-FF8B-428E-86A3-A4B59C05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68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7F3C2-8FCA-459F-8997-323372E9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8E59A-16E3-4109-84EF-5A671880D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BAC39A-A16B-4242-8E76-3E56306EE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8F5898-D57D-4A42-AD81-BA224CA6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5AF136-5C66-4A28-A336-7C00E590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4C9BA4-A086-4040-8204-00E753E2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88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6A6ED-304C-4EA8-8F92-602F291E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69BBE6-9D4A-406B-BDF2-59F6B9734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98DED6-145F-4895-8A90-F62DAC94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64DC72-16A2-400D-B540-306314E0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6519C8-BF3C-4456-9573-6E5691509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CB3F6C3-0612-4BEF-AC58-F7D81D3A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A00027-5FF2-43EA-A0F6-C52B34F1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CAD3E9-C71F-4C25-98E4-A09B84C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41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06A4C-84B3-4843-B3A9-2D1AF50F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40679F-16E2-4C32-9DF9-FA6011F7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1141B0-3E18-4EFC-B9F5-7B1961D8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4212EA-8C22-4019-BF7D-A45BA1BF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1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366282-E814-41A6-BA21-313B7774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95043F-E8E8-498C-9721-4790366F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9BF839-642E-4D89-94AE-3ABBA4C7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5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BE94-83C0-46F1-90C5-F309BEB2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153287-04B1-4320-976B-2ABCAAD1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2FA5A2-BFE2-4559-AFE5-DEDF9ECA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16F931-63FA-485A-AB3C-11E620CD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7A771D-A2AB-44F6-8553-8E714F02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C4BAF2-1032-4532-9E6A-BC5548BB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02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27A7F-6C9F-4D86-8AE9-61F7AAEF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CCE35A-29F8-4B1A-8D52-BB0197C39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181ED3-1F4E-4CA2-B2C8-573536DBB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0273C0-0AA7-4579-A3C2-89308432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221293-9ECE-474B-8887-AE40A560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17D7AA-CC24-4B31-82D1-EFB6B2AD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88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DF7B84-D617-4446-8AAF-CCC079C7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6B94F7-C999-40D6-8D09-CA4C5785C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135DAA-D1A8-42B5-B482-DA87BC5B7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36B1-5D48-46D8-9825-89358552808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DC07E-E575-433D-90B4-E11890D1C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189E7C-A8CA-4AA7-8266-C4372441D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7F99-3F58-4D89-B83D-46AB459EBE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87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DC839-FA30-4BEF-BFC1-107E2AD00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652" y="158669"/>
            <a:ext cx="9144000" cy="1142962"/>
          </a:xfrm>
        </p:spPr>
        <p:txBody>
          <a:bodyPr/>
          <a:lstStyle/>
          <a:p>
            <a:pPr algn="r"/>
            <a:r>
              <a:rPr lang="nl-NL" dirty="0" err="1"/>
              <a:t>Peerke</a:t>
            </a:r>
            <a:r>
              <a:rPr lang="nl-NL" dirty="0"/>
              <a:t> Donders Lezing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ADE4F3-E767-44B3-9DC7-D3CFCC5C8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8785" y="1402595"/>
            <a:ext cx="4700867" cy="1697931"/>
          </a:xfrm>
        </p:spPr>
        <p:txBody>
          <a:bodyPr/>
          <a:lstStyle/>
          <a:p>
            <a:pPr algn="r"/>
            <a:r>
              <a:rPr lang="nl-NL" dirty="0"/>
              <a:t>14 november 2021</a:t>
            </a:r>
          </a:p>
          <a:p>
            <a:pPr algn="r"/>
            <a:r>
              <a:rPr lang="nl-NL" dirty="0"/>
              <a:t>Door Cynthia </a:t>
            </a:r>
            <a:r>
              <a:rPr lang="nl-NL" dirty="0" err="1"/>
              <a:t>McLeod</a:t>
            </a:r>
            <a:endParaRPr lang="nl-NL" dirty="0"/>
          </a:p>
        </p:txBody>
      </p:sp>
      <p:pic>
        <p:nvPicPr>
          <p:cNvPr id="5" name="Afbeelding 4" descr="Afbeelding met persoon, grond, buiten, maaltijd&#10;&#10;Automatisch gegenereerde beschrijving">
            <a:extLst>
              <a:ext uri="{FF2B5EF4-FFF2-40B4-BE49-F238E27FC236}">
                <a16:creationId xmlns:a16="http://schemas.microsoft.com/office/drawing/2014/main" id="{887DBE78-7681-4426-BEE3-A0DA8BC2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" y="1600200"/>
            <a:ext cx="6507333" cy="488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A3AA58-F3A7-46E1-B782-9A79135C69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50" y="4429919"/>
            <a:ext cx="2069027" cy="23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FFC6B-2576-46AF-AEFD-D9E1412E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1334E9C-F521-4CF0-9F23-31E9DD66A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944" y="12978"/>
            <a:ext cx="4446111" cy="6832044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6D743D-DF5A-4E90-B4EA-E075AE2E26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2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B853D7-3086-4110-AEDF-31C436B81F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3D268B5-6844-4C2E-82E8-9B94B493F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5460" y="11194"/>
            <a:ext cx="4421080" cy="684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49443107-DEEA-457E-AC37-969E843A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59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4F6ED-921E-4882-B814-08772726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5237947-ACD0-4C28-9E9D-24D365769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307"/>
            <a:ext cx="5175682" cy="6817385"/>
          </a:xfr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15777E94-7CD1-4BF9-8883-52A34E97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69" y="23716"/>
            <a:ext cx="5188512" cy="68342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404351-6D94-4D70-8F55-FA119FA680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6AA27-96F1-4371-A91C-6ECD6CDF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186DBD7-6450-4079-B8C8-AB75EF16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274"/>
            <a:ext cx="5191125" cy="6837726"/>
          </a:xfr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611F5DFA-1B86-4D45-9458-C3D7BC72D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48" y="20273"/>
            <a:ext cx="4160887" cy="54807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513360-D6CD-443B-85EB-6FF7857E79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0BBC0-9BC4-4F36-9B2F-C2B4CD0F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6A60B52-FD69-48C8-B4C2-542FDA99F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029" y="384620"/>
            <a:ext cx="7841942" cy="608875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0566B6-3EB9-4301-8151-E9E4267B2B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27FA2-9549-4C7D-8494-58C5A2D5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DAFB39-B254-44F9-872D-2520C44BF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503" y="1825625"/>
            <a:ext cx="6272994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A8DA40-72DB-4F7C-9222-8116A7E36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3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55BB3-A04C-4D5B-B7BE-63EFCE39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440BA3-522E-4104-B735-A1BA97355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788" y="1825625"/>
            <a:ext cx="5556424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61F9B4-CAEF-420E-B7E7-45D962E9DA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2BCC3-98FD-46BB-9571-4F6AC406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EFDEC4-B244-4D1D-91B3-26A3E32AB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094" y="1825625"/>
            <a:ext cx="7293811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2AE719-4D48-4FE6-ABE4-50E821AF00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2C589-E579-41DE-831E-4D2CEF33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40C61B-6A38-4B75-8A46-17FB83558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141" y="1825625"/>
            <a:ext cx="7115717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BA738D1-86A8-4EE0-A713-68AF191255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2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8A6E-075E-45D2-A727-442BBEB1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F0E588-C111-4900-A368-AC7673067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109" y="1825625"/>
            <a:ext cx="8223781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1635F8-0A4C-4DD2-A7D5-65EAE6B7A0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0263E-06A1-4D1D-8372-57FA9188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Slaven en Vrijen in het Suriname van de 19</a:t>
            </a:r>
            <a:r>
              <a:rPr lang="nl-NL" sz="4000" baseline="30000" dirty="0"/>
              <a:t>e</a:t>
            </a:r>
            <a:r>
              <a:rPr lang="nl-NL" sz="4000" dirty="0"/>
              <a:t> eeuw</a:t>
            </a:r>
          </a:p>
        </p:txBody>
      </p:sp>
      <p:pic>
        <p:nvPicPr>
          <p:cNvPr id="6" name="Tijdelijke aanduiding voor inhoud 5" descr="Afbeelding met tekst, pop, stof&#10;&#10;Automatisch gegenereerde beschrijving">
            <a:extLst>
              <a:ext uri="{FF2B5EF4-FFF2-40B4-BE49-F238E27FC236}">
                <a16:creationId xmlns:a16="http://schemas.microsoft.com/office/drawing/2014/main" id="{30700870-BE61-4AC9-9AAE-5CDBD1D50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62" y="1857105"/>
            <a:ext cx="5160654" cy="357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B5747D4-1205-487D-9D6A-036EA84D1A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  <p:pic>
        <p:nvPicPr>
          <p:cNvPr id="8" name="Afbeelding 7" descr="Afbeelding met buiten, mensen, zoogdier, paard&#10;&#10;Automatisch gegenereerde beschrijving">
            <a:extLst>
              <a:ext uri="{FF2B5EF4-FFF2-40B4-BE49-F238E27FC236}">
                <a16:creationId xmlns:a16="http://schemas.microsoft.com/office/drawing/2014/main" id="{8CA9827F-57B3-423B-8A2C-ADE12C48F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9" y="1857104"/>
            <a:ext cx="3705484" cy="357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22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11F77-A308-4423-8DEB-9683EF9B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CF9239-742A-4A17-A7B7-7CEFD6A2C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907" y="1825625"/>
            <a:ext cx="7650186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2B8556-64E8-4A66-ADDB-B92F082035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10A0C-D613-4F48-A3BD-421A29D4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D1DE1E4-AEA4-4C79-8B2A-2CDA3511F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786" y="1825625"/>
            <a:ext cx="6966427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213FA8-0CAB-42EA-BB80-2D5C17FB64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1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2587-A63A-41F2-82FE-66E4593F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14F6A0-104D-4069-958F-1CEF586A6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887" y="1825625"/>
            <a:ext cx="6564226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FAECBEA-B3A6-4272-A3EF-B8E37F67C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8987B-A550-45A7-A438-2A35F73D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B0C141-3C5B-4C24-B0F5-8B0A018F2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190" y="1825625"/>
            <a:ext cx="7643620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43B948-7E0A-4078-AA9A-2152987E76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48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D0D75-16B9-4393-AB25-74220199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AEA57D2-55DF-4AEE-8C5D-E60EA72E6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771" y="1825625"/>
            <a:ext cx="6316458" cy="4351338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8A9495-9634-4CA6-865A-D89E28CB90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4A87B-F12E-4582-8B1C-0578AB06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6500C3-9B2A-436E-AD47-CA1BD8C2D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074" y="1825625"/>
            <a:ext cx="5733851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72350DE-25E7-4555-9B12-F3579D690B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ACA6D-A9B7-4B51-B18C-809C2A01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2DBCC50-25E0-46AD-A8F3-FA2CA247D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669" y="1825625"/>
            <a:ext cx="8688662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0DD96C6-F17F-4B5E-8EBD-F13CCCD3D6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9A4CE-AC37-41F7-A641-8EAA8D19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D57C94-A4BD-4312-B0D8-2BC08099F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493" y="1825625"/>
            <a:ext cx="6765014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5496C73-53F0-4568-BD3D-BEB8DCDA00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71440-2DE5-47D1-AE27-C51C7EBA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CC92B6D-4839-48EB-A171-BCBF6B536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362" y="1825625"/>
            <a:ext cx="6815275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21A4F6-DDA0-44DE-87E8-BC0DE84B5C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2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6713-D6DB-40CB-8F55-B3C55EC9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5AC185-4A9E-4C08-ACF9-72D00CF64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776" y="1825625"/>
            <a:ext cx="7930447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E048A7-3669-4212-8E68-115CE592F5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1182" y="489136"/>
            <a:ext cx="3686786" cy="5528330"/>
          </a:xfrm>
          <a:prstGeom prst="rect">
            <a:avLst/>
          </a:prstGeom>
        </p:spPr>
        <p:txBody>
          <a:bodyPr vert="horz" wrap="square" lIns="0" tIns="90001" rIns="0" bIns="0" rtlCol="0">
            <a:spAutoFit/>
          </a:bodyPr>
          <a:lstStyle/>
          <a:p>
            <a:pPr marL="8145">
              <a:spcBef>
                <a:spcPts val="709"/>
              </a:spcBef>
            </a:pPr>
            <a:r>
              <a:rPr sz="1026" spc="-51" dirty="0">
                <a:latin typeface="Arial"/>
                <a:cs typeface="Arial"/>
              </a:rPr>
              <a:t>Manumissies</a:t>
            </a:r>
            <a:endParaRPr sz="1026">
              <a:latin typeface="Arial"/>
              <a:cs typeface="Arial"/>
            </a:endParaRPr>
          </a:p>
          <a:p>
            <a:pPr marL="8145" marR="68820">
              <a:lnSpc>
                <a:spcPct val="109400"/>
              </a:lnSpc>
              <a:spcBef>
                <a:spcPts val="532"/>
              </a:spcBef>
            </a:pPr>
            <a:r>
              <a:rPr sz="1026" spc="-55" dirty="0">
                <a:latin typeface="Arial"/>
                <a:cs typeface="Arial"/>
              </a:rPr>
              <a:t>Begin: </a:t>
            </a:r>
            <a:r>
              <a:rPr sz="1026" spc="-38" dirty="0">
                <a:latin typeface="Arial"/>
                <a:cs typeface="Arial"/>
              </a:rPr>
              <a:t>meester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48" dirty="0">
                <a:latin typeface="Arial"/>
                <a:cs typeface="Arial"/>
              </a:rPr>
              <a:t>slaaf </a:t>
            </a:r>
            <a:r>
              <a:rPr sz="1026" spc="-42" dirty="0">
                <a:latin typeface="Arial"/>
                <a:cs typeface="Arial"/>
              </a:rPr>
              <a:t>regelen </a:t>
            </a:r>
            <a:r>
              <a:rPr sz="1026" spc="10" dirty="0">
                <a:latin typeface="Arial"/>
                <a:cs typeface="Arial"/>
              </a:rPr>
              <a:t>dit </a:t>
            </a:r>
            <a:r>
              <a:rPr sz="1026" spc="-35" dirty="0">
                <a:latin typeface="Arial"/>
                <a:cs typeface="Arial"/>
              </a:rPr>
              <a:t>zelf. </a:t>
            </a:r>
            <a:r>
              <a:rPr sz="1026" spc="-29" dirty="0">
                <a:latin typeface="Arial"/>
                <a:cs typeface="Arial"/>
              </a:rPr>
              <a:t>In </a:t>
            </a:r>
            <a:r>
              <a:rPr sz="1026" spc="-51" dirty="0">
                <a:latin typeface="Arial"/>
                <a:cs typeface="Arial"/>
              </a:rPr>
              <a:t>1670 reeds </a:t>
            </a:r>
            <a:r>
              <a:rPr sz="1026" spc="-38" dirty="0">
                <a:latin typeface="Arial"/>
                <a:cs typeface="Arial"/>
              </a:rPr>
              <a:t>plakkaat </a:t>
            </a:r>
            <a:r>
              <a:rPr sz="1026" spc="-35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w</a:t>
            </a:r>
            <a:r>
              <a:rPr sz="1026" spc="-38" dirty="0">
                <a:latin typeface="Arial"/>
                <a:cs typeface="Arial"/>
              </a:rPr>
              <a:t>a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112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w</a:t>
            </a:r>
            <a:r>
              <a:rPr sz="1026" spc="-19" dirty="0">
                <a:latin typeface="Arial"/>
                <a:cs typeface="Arial"/>
              </a:rPr>
              <a:t>o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v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29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51" dirty="0">
                <a:latin typeface="Arial"/>
                <a:cs typeface="Arial"/>
              </a:rPr>
              <a:t>v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61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‘d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3" dirty="0">
                <a:latin typeface="Arial"/>
                <a:cs typeface="Arial"/>
              </a:rPr>
              <a:t>ll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42" dirty="0">
                <a:latin typeface="Arial"/>
                <a:cs typeface="Arial"/>
              </a:rPr>
              <a:t>r</a:t>
            </a:r>
            <a:r>
              <a:rPr sz="1026" spc="-58" dirty="0">
                <a:latin typeface="Arial"/>
                <a:cs typeface="Arial"/>
              </a:rPr>
              <a:t>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32" dirty="0">
                <a:latin typeface="Arial"/>
                <a:cs typeface="Arial"/>
              </a:rPr>
              <a:t>hu</a:t>
            </a:r>
            <a:r>
              <a:rPr sz="1026" spc="-19" dirty="0">
                <a:latin typeface="Arial"/>
                <a:cs typeface="Arial"/>
              </a:rPr>
              <a:t>n  vrijheid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8" dirty="0">
                <a:latin typeface="Arial"/>
                <a:cs typeface="Arial"/>
              </a:rPr>
              <a:t>meesters </a:t>
            </a:r>
            <a:r>
              <a:rPr sz="1026" spc="-45" dirty="0">
                <a:latin typeface="Arial"/>
                <a:cs typeface="Arial"/>
              </a:rPr>
              <a:t>hebben </a:t>
            </a:r>
            <a:r>
              <a:rPr sz="1026" spc="-42" dirty="0">
                <a:latin typeface="Arial"/>
                <a:cs typeface="Arial"/>
              </a:rPr>
              <a:t>verkregen </a:t>
            </a:r>
            <a:r>
              <a:rPr sz="1026" spc="-29" dirty="0">
                <a:latin typeface="Arial"/>
                <a:cs typeface="Arial"/>
              </a:rPr>
              <a:t>, </a:t>
            </a:r>
            <a:r>
              <a:rPr sz="1026" spc="-48" dirty="0">
                <a:latin typeface="Arial"/>
                <a:cs typeface="Arial"/>
              </a:rPr>
              <a:t>gehouden </a:t>
            </a:r>
            <a:r>
              <a:rPr sz="1026" spc="-38" dirty="0">
                <a:latin typeface="Arial"/>
                <a:cs typeface="Arial"/>
              </a:rPr>
              <a:t>zullen </a:t>
            </a:r>
            <a:r>
              <a:rPr sz="1026" spc="-32" dirty="0">
                <a:latin typeface="Arial"/>
                <a:cs typeface="Arial"/>
              </a:rPr>
              <a:t>zijn </a:t>
            </a:r>
            <a:r>
              <a:rPr sz="1026" spc="-55" dirty="0">
                <a:latin typeface="Arial"/>
                <a:cs typeface="Arial"/>
              </a:rPr>
              <a:t>zich 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aan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een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of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andere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meester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verhuren.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77" dirty="0">
                <a:latin typeface="Arial"/>
                <a:cs typeface="Arial"/>
              </a:rPr>
              <a:t>Op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straffe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2" dirty="0">
                <a:latin typeface="Arial"/>
                <a:cs typeface="Arial"/>
              </a:rPr>
              <a:t>’lustich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sul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ee</a:t>
            </a:r>
            <a:r>
              <a:rPr sz="1026" spc="-96" dirty="0">
                <a:latin typeface="Arial"/>
                <a:cs typeface="Arial"/>
              </a:rPr>
              <a:t>sse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29" dirty="0">
                <a:latin typeface="Arial"/>
                <a:cs typeface="Arial"/>
              </a:rPr>
              <a:t>ord</a:t>
            </a:r>
            <a:r>
              <a:rPr sz="1026" spc="-35" dirty="0">
                <a:latin typeface="Arial"/>
                <a:cs typeface="Arial"/>
              </a:rPr>
              <a:t>e</a:t>
            </a:r>
            <a:r>
              <a:rPr sz="1026" spc="-13" dirty="0">
                <a:latin typeface="Arial"/>
                <a:cs typeface="Arial"/>
              </a:rPr>
              <a:t>n’.</a:t>
            </a:r>
            <a:endParaRPr sz="1026">
              <a:latin typeface="Arial"/>
              <a:cs typeface="Arial"/>
            </a:endParaRPr>
          </a:p>
          <a:p>
            <a:pPr marL="8145" marR="35836">
              <a:lnSpc>
                <a:spcPct val="109100"/>
              </a:lnSpc>
              <a:spcBef>
                <a:spcPts val="548"/>
              </a:spcBef>
              <a:tabLst>
                <a:tab pos="2452312" algn="l"/>
              </a:tabLst>
            </a:pPr>
            <a:r>
              <a:rPr sz="1026" spc="-51" dirty="0">
                <a:latin typeface="Arial"/>
                <a:cs typeface="Arial"/>
              </a:rPr>
              <a:t>173</a:t>
            </a:r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7" dirty="0">
                <a:latin typeface="Arial"/>
                <a:cs typeface="Arial"/>
              </a:rPr>
              <a:t>Pl</a:t>
            </a:r>
            <a:r>
              <a:rPr sz="1026" spc="-51" dirty="0">
                <a:latin typeface="Arial"/>
                <a:cs typeface="Arial"/>
              </a:rPr>
              <a:t>akkaa</a:t>
            </a:r>
            <a:r>
              <a:rPr sz="1026" spc="-26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Regl</a:t>
            </a:r>
            <a:r>
              <a:rPr sz="1026" spc="-42" dirty="0">
                <a:latin typeface="Arial"/>
                <a:cs typeface="Arial"/>
              </a:rPr>
              <a:t>e</a:t>
            </a:r>
            <a:r>
              <a:rPr sz="1026" spc="-61" dirty="0">
                <a:latin typeface="Arial"/>
                <a:cs typeface="Arial"/>
              </a:rPr>
              <a:t>m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a</a:t>
            </a:r>
            <a:r>
              <a:rPr sz="1026" spc="-64" dirty="0">
                <a:latin typeface="Arial"/>
                <a:cs typeface="Arial"/>
              </a:rPr>
              <a:t>n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29" dirty="0">
                <a:latin typeface="Arial"/>
                <a:cs typeface="Arial"/>
              </a:rPr>
              <a:t>u</a:t>
            </a:r>
            <a:r>
              <a:rPr sz="1026" spc="-45" dirty="0">
                <a:latin typeface="Arial"/>
                <a:cs typeface="Arial"/>
              </a:rPr>
              <a:t>m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73" dirty="0">
                <a:latin typeface="Arial"/>
                <a:cs typeface="Arial"/>
              </a:rPr>
              <a:t>ssi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29" dirty="0">
                <a:latin typeface="Arial"/>
                <a:cs typeface="Arial"/>
              </a:rPr>
              <a:t>‘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N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29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9" dirty="0">
                <a:latin typeface="Arial"/>
                <a:cs typeface="Arial"/>
              </a:rPr>
              <a:t>sa</a:t>
            </a:r>
            <a:r>
              <a:rPr sz="1026" spc="10" dirty="0">
                <a:latin typeface="Arial"/>
                <a:cs typeface="Arial"/>
              </a:rPr>
              <a:t>l  </a:t>
            </a:r>
            <a:r>
              <a:rPr sz="1026" spc="-42" dirty="0">
                <a:latin typeface="Arial"/>
                <a:cs typeface="Arial"/>
              </a:rPr>
              <a:t>vermoogen,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hetsij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wie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het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ook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weesen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mogte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eenige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mulatteen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ofte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neegers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26" dirty="0">
                <a:latin typeface="Arial"/>
                <a:cs typeface="Arial"/>
              </a:rPr>
              <a:t>mannumitteeren, </a:t>
            </a:r>
            <a:r>
              <a:rPr sz="1026" spc="-45" dirty="0">
                <a:latin typeface="Arial"/>
                <a:cs typeface="Arial"/>
              </a:rPr>
              <a:t>sonder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voorgaande </a:t>
            </a:r>
            <a:r>
              <a:rPr sz="1026" spc="-45" dirty="0">
                <a:latin typeface="Arial"/>
                <a:cs typeface="Arial"/>
              </a:rPr>
              <a:t>permissie en 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goedkeuringe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5" dirty="0">
                <a:latin typeface="Arial"/>
                <a:cs typeface="Arial"/>
              </a:rPr>
              <a:t>den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Edele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Hove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Politie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etc..”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(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9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voorwaarden)</a:t>
            </a:r>
            <a:endParaRPr sz="1026">
              <a:latin typeface="Arial"/>
              <a:cs typeface="Arial"/>
            </a:endParaRPr>
          </a:p>
          <a:p>
            <a:pPr marL="8145" marR="8552" indent="-407">
              <a:lnSpc>
                <a:spcPct val="109600"/>
              </a:lnSpc>
              <a:spcBef>
                <a:spcPts val="529"/>
              </a:spcBef>
              <a:tabLst>
                <a:tab pos="1901336" algn="l"/>
              </a:tabLst>
            </a:pPr>
            <a:r>
              <a:rPr sz="1026" spc="-51" dirty="0">
                <a:latin typeface="Arial"/>
                <a:cs typeface="Arial"/>
              </a:rPr>
              <a:t>174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Regl</a:t>
            </a:r>
            <a:r>
              <a:rPr sz="1026" spc="-42" dirty="0">
                <a:latin typeface="Arial"/>
                <a:cs typeface="Arial"/>
              </a:rPr>
              <a:t>e</a:t>
            </a:r>
            <a:r>
              <a:rPr sz="1026" spc="-61" dirty="0">
                <a:latin typeface="Arial"/>
                <a:cs typeface="Arial"/>
              </a:rPr>
              <a:t>m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a</a:t>
            </a:r>
            <a:r>
              <a:rPr sz="1026" spc="-61" dirty="0">
                <a:latin typeface="Arial"/>
                <a:cs typeface="Arial"/>
              </a:rPr>
              <a:t>n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29" dirty="0">
                <a:latin typeface="Arial"/>
                <a:cs typeface="Arial"/>
              </a:rPr>
              <a:t>u</a:t>
            </a:r>
            <a:r>
              <a:rPr sz="1026" spc="-45" dirty="0">
                <a:latin typeface="Arial"/>
                <a:cs typeface="Arial"/>
              </a:rPr>
              <a:t>m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73" dirty="0">
                <a:latin typeface="Arial"/>
                <a:cs typeface="Arial"/>
              </a:rPr>
              <a:t>ssi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dirty="0">
                <a:latin typeface="Arial"/>
                <a:cs typeface="Arial"/>
              </a:rPr>
              <a:t>ord</a:t>
            </a:r>
            <a:r>
              <a:rPr sz="1026" spc="3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aang</a:t>
            </a:r>
            <a:r>
              <a:rPr sz="1026" spc="-73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vu</a:t>
            </a:r>
            <a:r>
              <a:rPr sz="1026" spc="-13" dirty="0">
                <a:latin typeface="Arial"/>
                <a:cs typeface="Arial"/>
              </a:rPr>
              <a:t>l</a:t>
            </a:r>
            <a:r>
              <a:rPr sz="1026" spc="-29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2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voor</a:t>
            </a:r>
            <a:r>
              <a:rPr sz="1026" spc="-32" dirty="0">
                <a:latin typeface="Arial"/>
                <a:cs typeface="Arial"/>
              </a:rPr>
              <a:t>w</a:t>
            </a:r>
            <a:r>
              <a:rPr sz="1026" spc="-48" dirty="0">
                <a:latin typeface="Arial"/>
                <a:cs typeface="Arial"/>
              </a:rPr>
              <a:t>aard</a:t>
            </a:r>
            <a:r>
              <a:rPr sz="1026" spc="-58" dirty="0">
                <a:latin typeface="Arial"/>
                <a:cs typeface="Arial"/>
              </a:rPr>
              <a:t>e</a:t>
            </a:r>
            <a:r>
              <a:rPr sz="1026" spc="-19" dirty="0">
                <a:latin typeface="Arial"/>
                <a:cs typeface="Arial"/>
              </a:rPr>
              <a:t>n  </a:t>
            </a:r>
            <a:r>
              <a:rPr sz="1026" spc="-13" dirty="0">
                <a:latin typeface="Arial"/>
                <a:cs typeface="Arial"/>
              </a:rPr>
              <a:t>nl:</a:t>
            </a:r>
            <a:r>
              <a:rPr sz="1026" spc="183" dirty="0">
                <a:latin typeface="Arial"/>
                <a:cs typeface="Arial"/>
              </a:rPr>
              <a:t> </a:t>
            </a:r>
            <a:r>
              <a:rPr sz="1026" spc="-87" dirty="0">
                <a:latin typeface="Arial"/>
                <a:cs typeface="Arial"/>
              </a:rPr>
              <a:t>De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gemannumiteerde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haer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kinderen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descendenten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worden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gehouden </a:t>
            </a:r>
            <a:r>
              <a:rPr sz="1026" spc="-35" dirty="0">
                <a:latin typeface="Arial"/>
                <a:cs typeface="Arial"/>
              </a:rPr>
              <a:t>hun </a:t>
            </a:r>
            <a:r>
              <a:rPr sz="1026" spc="-26" dirty="0">
                <a:latin typeface="Arial"/>
                <a:cs typeface="Arial"/>
              </a:rPr>
              <a:t>patronen </a:t>
            </a:r>
            <a:r>
              <a:rPr sz="1026" spc="-3" dirty="0">
                <a:latin typeface="Arial"/>
                <a:cs typeface="Arial"/>
              </a:rPr>
              <a:t>of </a:t>
            </a:r>
            <a:r>
              <a:rPr sz="1026" spc="-29" dirty="0">
                <a:latin typeface="Arial"/>
                <a:cs typeface="Arial"/>
              </a:rPr>
              <a:t>vrouwen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48" dirty="0">
                <a:latin typeface="Arial"/>
                <a:cs typeface="Arial"/>
              </a:rPr>
              <a:t>descendenten </a:t>
            </a:r>
            <a:r>
              <a:rPr sz="1026" spc="-32" dirty="0">
                <a:latin typeface="Arial"/>
                <a:cs typeface="Arial"/>
              </a:rPr>
              <a:t>alle </a:t>
            </a:r>
            <a:r>
              <a:rPr sz="1026" spc="-35" dirty="0">
                <a:latin typeface="Arial"/>
                <a:cs typeface="Arial"/>
              </a:rPr>
              <a:t>eer,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re</a:t>
            </a:r>
            <a:r>
              <a:rPr sz="1026" spc="-71" dirty="0">
                <a:latin typeface="Arial"/>
                <a:cs typeface="Arial"/>
              </a:rPr>
              <a:t>sp</a:t>
            </a:r>
            <a:r>
              <a:rPr sz="1026" spc="-77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c</a:t>
            </a:r>
            <a:r>
              <a:rPr sz="1026" spc="-6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re</a:t>
            </a:r>
            <a:r>
              <a:rPr sz="1026" spc="-51" dirty="0">
                <a:latin typeface="Arial"/>
                <a:cs typeface="Arial"/>
              </a:rPr>
              <a:t>v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6" dirty="0">
                <a:latin typeface="Arial"/>
                <a:cs typeface="Arial"/>
              </a:rPr>
              <a:t>re</a:t>
            </a:r>
            <a:r>
              <a:rPr sz="1026" spc="10" dirty="0">
                <a:latin typeface="Arial"/>
                <a:cs typeface="Arial"/>
              </a:rPr>
              <a:t>nti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3" dirty="0">
                <a:latin typeface="Arial"/>
                <a:cs typeface="Arial"/>
              </a:rPr>
              <a:t>t</a:t>
            </a:r>
            <a:r>
              <a:rPr sz="1026" dirty="0">
                <a:latin typeface="Arial"/>
                <a:cs typeface="Arial"/>
              </a:rPr>
              <a:t>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b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87" dirty="0">
                <a:latin typeface="Arial"/>
                <a:cs typeface="Arial"/>
              </a:rPr>
              <a:t>ze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12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In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51" dirty="0">
                <a:latin typeface="Arial"/>
                <a:cs typeface="Arial"/>
              </a:rPr>
              <a:t>v</a:t>
            </a:r>
            <a:r>
              <a:rPr sz="1026" spc="-55" dirty="0">
                <a:latin typeface="Arial"/>
                <a:cs typeface="Arial"/>
              </a:rPr>
              <a:t>a</a:t>
            </a:r>
            <a:r>
              <a:rPr sz="1026" spc="-22" dirty="0">
                <a:latin typeface="Arial"/>
                <a:cs typeface="Arial"/>
              </a:rPr>
              <a:t>l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da</a:t>
            </a:r>
            <a:r>
              <a:rPr sz="1026" spc="-10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de  gemannumiteerde </a:t>
            </a:r>
            <a:r>
              <a:rPr sz="1026" spc="-32" dirty="0">
                <a:latin typeface="Arial"/>
                <a:cs typeface="Arial"/>
              </a:rPr>
              <a:t>zijn </a:t>
            </a:r>
            <a:r>
              <a:rPr sz="1026" spc="-22" dirty="0">
                <a:latin typeface="Arial"/>
                <a:cs typeface="Arial"/>
              </a:rPr>
              <a:t>patroon </a:t>
            </a:r>
            <a:r>
              <a:rPr sz="1026" spc="-3" dirty="0">
                <a:latin typeface="Arial"/>
                <a:cs typeface="Arial"/>
              </a:rPr>
              <a:t>of </a:t>
            </a:r>
            <a:r>
              <a:rPr sz="1026" spc="-22" dirty="0">
                <a:latin typeface="Arial"/>
                <a:cs typeface="Arial"/>
              </a:rPr>
              <a:t>vrouw </a:t>
            </a:r>
            <a:r>
              <a:rPr sz="1026" spc="-16" dirty="0">
                <a:latin typeface="Arial"/>
                <a:cs typeface="Arial"/>
              </a:rPr>
              <a:t>komt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55" dirty="0">
                <a:latin typeface="Arial"/>
                <a:cs typeface="Arial"/>
              </a:rPr>
              <a:t>slaan, </a:t>
            </a:r>
            <a:r>
              <a:rPr sz="1026" spc="-10" dirty="0">
                <a:latin typeface="Arial"/>
                <a:cs typeface="Arial"/>
              </a:rPr>
              <a:t>injureert </a:t>
            </a:r>
            <a:r>
              <a:rPr sz="1026" spc="-3" dirty="0">
                <a:latin typeface="Arial"/>
                <a:cs typeface="Arial"/>
              </a:rPr>
              <a:t>of 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enige </a:t>
            </a:r>
            <a:r>
              <a:rPr sz="1026" spc="-71" dirty="0">
                <a:latin typeface="Arial"/>
                <a:cs typeface="Arial"/>
              </a:rPr>
              <a:t>smaad </a:t>
            </a:r>
            <a:r>
              <a:rPr sz="1026" spc="-26" dirty="0">
                <a:latin typeface="Arial"/>
                <a:cs typeface="Arial"/>
              </a:rPr>
              <a:t>mocht </a:t>
            </a:r>
            <a:r>
              <a:rPr sz="1026" spc="-38" dirty="0">
                <a:latin typeface="Arial"/>
                <a:cs typeface="Arial"/>
              </a:rPr>
              <a:t>doen </a:t>
            </a:r>
            <a:r>
              <a:rPr sz="1026" spc="-71" dirty="0">
                <a:latin typeface="Arial"/>
                <a:cs typeface="Arial"/>
              </a:rPr>
              <a:t>so </a:t>
            </a:r>
            <a:r>
              <a:rPr sz="1026" spc="-61" dirty="0">
                <a:latin typeface="Arial"/>
                <a:cs typeface="Arial"/>
              </a:rPr>
              <a:t>zal </a:t>
            </a:r>
            <a:r>
              <a:rPr sz="1026" spc="-51" dirty="0">
                <a:latin typeface="Arial"/>
                <a:cs typeface="Arial"/>
              </a:rPr>
              <a:t>denselve </a:t>
            </a:r>
            <a:r>
              <a:rPr sz="1026" spc="-32" dirty="0">
                <a:latin typeface="Arial"/>
                <a:cs typeface="Arial"/>
              </a:rPr>
              <a:t>weder </a:t>
            </a:r>
            <a:r>
              <a:rPr sz="1026" spc="-13" dirty="0">
                <a:latin typeface="Arial"/>
                <a:cs typeface="Arial"/>
              </a:rPr>
              <a:t>in </a:t>
            </a:r>
            <a:r>
              <a:rPr sz="1026" spc="-35" dirty="0">
                <a:latin typeface="Arial"/>
                <a:cs typeface="Arial"/>
              </a:rPr>
              <a:t>dienstbaarheid </a:t>
            </a:r>
            <a:r>
              <a:rPr sz="1026" spc="-48" dirty="0">
                <a:latin typeface="Arial"/>
                <a:cs typeface="Arial"/>
              </a:rPr>
              <a:t>en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slavernij </a:t>
            </a:r>
            <a:r>
              <a:rPr sz="1026" spc="-13" dirty="0">
                <a:latin typeface="Arial"/>
                <a:cs typeface="Arial"/>
              </a:rPr>
              <a:t>ten </a:t>
            </a:r>
            <a:r>
              <a:rPr sz="1026" spc="-32" dirty="0">
                <a:latin typeface="Arial"/>
                <a:cs typeface="Arial"/>
              </a:rPr>
              <a:t>voordele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5" dirty="0">
                <a:latin typeface="Arial"/>
                <a:cs typeface="Arial"/>
              </a:rPr>
              <a:t>haar </a:t>
            </a:r>
            <a:r>
              <a:rPr sz="1026" spc="-61" dirty="0">
                <a:latin typeface="Arial"/>
                <a:cs typeface="Arial"/>
              </a:rPr>
              <a:t>gewezen </a:t>
            </a:r>
            <a:r>
              <a:rPr sz="1026" spc="-19" dirty="0">
                <a:latin typeface="Arial"/>
                <a:cs typeface="Arial"/>
              </a:rPr>
              <a:t>patroon </a:t>
            </a:r>
            <a:r>
              <a:rPr sz="1026" spc="-3" dirty="0">
                <a:latin typeface="Arial"/>
                <a:cs typeface="Arial"/>
              </a:rPr>
              <a:t>of </a:t>
            </a:r>
            <a:r>
              <a:rPr sz="1026" spc="-48" dirty="0">
                <a:latin typeface="Arial"/>
                <a:cs typeface="Arial"/>
              </a:rPr>
              <a:t>patronesse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vervallen.</a:t>
            </a:r>
            <a:endParaRPr sz="1026">
              <a:latin typeface="Arial"/>
              <a:cs typeface="Arial"/>
            </a:endParaRPr>
          </a:p>
          <a:p>
            <a:pPr marL="8145" marR="3258">
              <a:lnSpc>
                <a:spcPct val="109400"/>
              </a:lnSpc>
              <a:spcBef>
                <a:spcPts val="529"/>
              </a:spcBef>
            </a:pPr>
            <a:r>
              <a:rPr sz="1026" spc="-51" dirty="0">
                <a:latin typeface="Arial"/>
                <a:cs typeface="Arial"/>
              </a:rPr>
              <a:t>1743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Plakkaat; </a:t>
            </a:r>
            <a:r>
              <a:rPr sz="1026" spc="-314" dirty="0">
                <a:latin typeface="Arial"/>
                <a:cs typeface="Arial"/>
              </a:rPr>
              <a:t>…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dat </a:t>
            </a:r>
            <a:r>
              <a:rPr sz="1026" spc="-32" dirty="0">
                <a:latin typeface="Arial"/>
                <a:cs typeface="Arial"/>
              </a:rPr>
              <a:t>alle </a:t>
            </a:r>
            <a:r>
              <a:rPr sz="1026" spc="-38" dirty="0">
                <a:latin typeface="Arial"/>
                <a:cs typeface="Arial"/>
              </a:rPr>
              <a:t>gemannumiteerden</a:t>
            </a:r>
            <a:r>
              <a:rPr sz="1026" spc="208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aan </a:t>
            </a:r>
            <a:r>
              <a:rPr sz="1026" spc="-32" dirty="0">
                <a:latin typeface="Arial"/>
                <a:cs typeface="Arial"/>
              </a:rPr>
              <a:t>alle </a:t>
            </a:r>
            <a:r>
              <a:rPr sz="1026" spc="-42" dirty="0">
                <a:latin typeface="Arial"/>
                <a:cs typeface="Arial"/>
              </a:rPr>
              <a:t>blanken </a:t>
            </a:r>
            <a:r>
              <a:rPr sz="1026" spc="-38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zonder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onderscheid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aan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alle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respect,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eerbied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als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andersints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dienen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bewijzen</a:t>
            </a:r>
            <a:endParaRPr sz="1026">
              <a:latin typeface="Arial"/>
              <a:cs typeface="Arial"/>
            </a:endParaRPr>
          </a:p>
          <a:p>
            <a:pPr marL="8145" marR="66378">
              <a:lnSpc>
                <a:spcPct val="109400"/>
              </a:lnSpc>
              <a:spcBef>
                <a:spcPts val="532"/>
              </a:spcBef>
            </a:pPr>
            <a:r>
              <a:rPr sz="1026" spc="-51" dirty="0">
                <a:latin typeface="Arial"/>
                <a:cs typeface="Arial"/>
              </a:rPr>
              <a:t>1760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Plakkaat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Dat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brieven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16" dirty="0">
                <a:latin typeface="Arial"/>
                <a:cs typeface="Arial"/>
              </a:rPr>
              <a:t>vrijdom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zullen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worden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verleend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aan </a:t>
            </a:r>
            <a:r>
              <a:rPr sz="1026" spc="-58" dirty="0">
                <a:latin typeface="Arial"/>
                <a:cs typeface="Arial"/>
              </a:rPr>
              <a:t>slaven </a:t>
            </a:r>
            <a:r>
              <a:rPr sz="1026" spc="-51" dirty="0">
                <a:latin typeface="Arial"/>
                <a:cs typeface="Arial"/>
              </a:rPr>
              <a:t>dan </a:t>
            </a:r>
            <a:r>
              <a:rPr sz="1026" spc="-35" dirty="0">
                <a:latin typeface="Arial"/>
                <a:cs typeface="Arial"/>
              </a:rPr>
              <a:t>nadat </a:t>
            </a:r>
            <a:r>
              <a:rPr sz="1026" spc="-13" dirty="0">
                <a:latin typeface="Arial"/>
                <a:cs typeface="Arial"/>
              </a:rPr>
              <a:t>het </a:t>
            </a:r>
            <a:r>
              <a:rPr sz="1026" spc="-35" dirty="0">
                <a:latin typeface="Arial"/>
                <a:cs typeface="Arial"/>
              </a:rPr>
              <a:t>Hof </a:t>
            </a:r>
            <a:r>
              <a:rPr sz="1026" spc="-29" dirty="0">
                <a:latin typeface="Arial"/>
                <a:cs typeface="Arial"/>
              </a:rPr>
              <a:t>suffisant </a:t>
            </a:r>
            <a:r>
              <a:rPr sz="1026" spc="-55" dirty="0">
                <a:latin typeface="Arial"/>
                <a:cs typeface="Arial"/>
              </a:rPr>
              <a:t>is </a:t>
            </a:r>
            <a:r>
              <a:rPr sz="1026" spc="-48" dirty="0">
                <a:latin typeface="Arial"/>
                <a:cs typeface="Arial"/>
              </a:rPr>
              <a:t>gebleken </a:t>
            </a:r>
            <a:r>
              <a:rPr sz="1026" spc="-19" dirty="0">
                <a:latin typeface="Arial"/>
                <a:cs typeface="Arial"/>
              </a:rPr>
              <a:t>dat </a:t>
            </a:r>
            <a:r>
              <a:rPr sz="1026" spc="-58" dirty="0">
                <a:latin typeface="Arial"/>
                <a:cs typeface="Arial"/>
              </a:rPr>
              <a:t>degene </a:t>
            </a:r>
            <a:r>
              <a:rPr sz="1026" spc="-13" dirty="0">
                <a:latin typeface="Arial"/>
                <a:cs typeface="Arial"/>
              </a:rPr>
              <a:t>in </a:t>
            </a:r>
            <a:r>
              <a:rPr sz="1026" spc="-10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sta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112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o</a:t>
            </a:r>
            <a:r>
              <a:rPr sz="1026" spc="-35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zi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k</a:t>
            </a:r>
            <a:r>
              <a:rPr sz="1026" spc="-35" dirty="0">
                <a:latin typeface="Arial"/>
                <a:cs typeface="Arial"/>
              </a:rPr>
              <a:t>os</a:t>
            </a:r>
            <a:r>
              <a:rPr sz="1026" spc="-16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</a:t>
            </a:r>
            <a:r>
              <a:rPr sz="1026" dirty="0">
                <a:latin typeface="Arial"/>
                <a:cs typeface="Arial"/>
              </a:rPr>
              <a:t>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42" dirty="0">
                <a:latin typeface="Arial"/>
                <a:cs typeface="Arial"/>
              </a:rPr>
              <a:t>nn</a:t>
            </a:r>
            <a:r>
              <a:rPr sz="1026" spc="-45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n.</a:t>
            </a:r>
            <a:endParaRPr sz="1026">
              <a:latin typeface="Arial"/>
              <a:cs typeface="Arial"/>
            </a:endParaRPr>
          </a:p>
          <a:p>
            <a:pPr marL="8145" marR="92440">
              <a:lnSpc>
                <a:spcPct val="108700"/>
              </a:lnSpc>
              <a:spcBef>
                <a:spcPts val="539"/>
              </a:spcBef>
            </a:pPr>
            <a:r>
              <a:rPr sz="1026" spc="-55" dirty="0">
                <a:latin typeface="Arial"/>
                <a:cs typeface="Arial"/>
              </a:rPr>
              <a:t>Vanaf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1760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moet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behalve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administratie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kosten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zegelrechten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ook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in </a:t>
            </a:r>
            <a:r>
              <a:rPr sz="1026" spc="-61" dirty="0">
                <a:latin typeface="Arial"/>
                <a:cs typeface="Arial"/>
              </a:rPr>
              <a:t>gouv.kas </a:t>
            </a:r>
            <a:r>
              <a:rPr sz="1026" spc="-26" dirty="0">
                <a:latin typeface="Arial"/>
                <a:cs typeface="Arial"/>
              </a:rPr>
              <a:t>gestort worden </a:t>
            </a:r>
            <a:r>
              <a:rPr sz="1026" spc="-29" dirty="0">
                <a:latin typeface="Arial"/>
                <a:cs typeface="Arial"/>
              </a:rPr>
              <a:t>honderd </a:t>
            </a:r>
            <a:r>
              <a:rPr sz="1026" spc="-42" dirty="0">
                <a:latin typeface="Arial"/>
                <a:cs typeface="Arial"/>
              </a:rPr>
              <a:t>gulden </a:t>
            </a:r>
            <a:r>
              <a:rPr sz="1026" spc="-32" dirty="0">
                <a:latin typeface="Arial"/>
                <a:cs typeface="Arial"/>
              </a:rPr>
              <a:t>p.p.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51" dirty="0">
                <a:latin typeface="Arial"/>
                <a:cs typeface="Arial"/>
              </a:rPr>
              <a:t>50 </a:t>
            </a:r>
            <a:r>
              <a:rPr sz="1026" spc="-42" dirty="0">
                <a:latin typeface="Arial"/>
                <a:cs typeface="Arial"/>
              </a:rPr>
              <a:t>gulden </a:t>
            </a:r>
            <a:r>
              <a:rPr sz="1026" spc="-26" dirty="0">
                <a:latin typeface="Arial"/>
                <a:cs typeface="Arial"/>
              </a:rPr>
              <a:t>voor </a:t>
            </a:r>
            <a:r>
              <a:rPr sz="1026" spc="-22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jo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nd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</a:t>
            </a:r>
            <a:r>
              <a:rPr sz="1026" spc="-48" dirty="0">
                <a:latin typeface="Arial"/>
                <a:cs typeface="Arial"/>
              </a:rPr>
              <a:t>2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0" dirty="0">
                <a:latin typeface="Arial"/>
                <a:cs typeface="Arial"/>
              </a:rPr>
              <a:t>j</a:t>
            </a:r>
            <a:r>
              <a:rPr sz="1026" spc="-80" dirty="0">
                <a:latin typeface="Arial"/>
                <a:cs typeface="Arial"/>
              </a:rPr>
              <a:t>aa</a:t>
            </a:r>
            <a:r>
              <a:rPr sz="1026" spc="-10" dirty="0">
                <a:latin typeface="Arial"/>
                <a:cs typeface="Arial"/>
              </a:rPr>
              <a:t>r</a:t>
            </a:r>
            <a:r>
              <a:rPr sz="1026" spc="-3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In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178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dirty="0">
                <a:latin typeface="Arial"/>
                <a:cs typeface="Arial"/>
              </a:rPr>
              <a:t>ord</a:t>
            </a:r>
            <a:r>
              <a:rPr sz="1026" spc="3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6" dirty="0">
                <a:latin typeface="Arial"/>
                <a:cs typeface="Arial"/>
              </a:rPr>
              <a:t>di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30</a:t>
            </a:r>
            <a:r>
              <a:rPr sz="1026" spc="-48" dirty="0">
                <a:latin typeface="Arial"/>
                <a:cs typeface="Arial"/>
              </a:rPr>
              <a:t>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o</a:t>
            </a:r>
            <a:r>
              <a:rPr sz="1026" spc="-35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15</a:t>
            </a:r>
            <a:r>
              <a:rPr sz="1026" spc="-48" dirty="0">
                <a:latin typeface="Arial"/>
                <a:cs typeface="Arial"/>
              </a:rPr>
              <a:t>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16" dirty="0">
                <a:latin typeface="Arial"/>
                <a:cs typeface="Arial"/>
              </a:rPr>
              <a:t>ul</a:t>
            </a:r>
            <a:r>
              <a:rPr sz="1026" spc="-48" dirty="0">
                <a:latin typeface="Arial"/>
                <a:cs typeface="Arial"/>
              </a:rPr>
              <a:t>d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endParaRPr sz="1026">
              <a:latin typeface="Arial"/>
              <a:cs typeface="Arial"/>
            </a:endParaRPr>
          </a:p>
          <a:p>
            <a:pPr marL="8145" marR="56604">
              <a:lnSpc>
                <a:spcPct val="108800"/>
              </a:lnSpc>
              <a:spcBef>
                <a:spcPts val="555"/>
              </a:spcBef>
            </a:pPr>
            <a:r>
              <a:rPr sz="1026" spc="-51" dirty="0">
                <a:latin typeface="Arial"/>
                <a:cs typeface="Arial"/>
              </a:rPr>
              <a:t>1769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Plakkaat </a:t>
            </a:r>
            <a:r>
              <a:rPr sz="1026" spc="-42" dirty="0">
                <a:latin typeface="Arial"/>
                <a:cs typeface="Arial"/>
              </a:rPr>
              <a:t>Gemannumiteerden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35" dirty="0">
                <a:latin typeface="Arial"/>
                <a:cs typeface="Arial"/>
              </a:rPr>
              <a:t>vrijgemaakten </a:t>
            </a:r>
            <a:r>
              <a:rPr sz="1026" spc="-26" dirty="0">
                <a:latin typeface="Arial"/>
                <a:cs typeface="Arial"/>
              </a:rPr>
              <a:t>worden </a:t>
            </a:r>
            <a:r>
              <a:rPr sz="1026" spc="-22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serieuselijk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gewaarschouwd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gelast</a:t>
            </a:r>
            <a:r>
              <a:rPr sz="1026" spc="-55" dirty="0">
                <a:latin typeface="Arial"/>
                <a:cs typeface="Arial"/>
              </a:rPr>
              <a:t> na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9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6" dirty="0">
                <a:latin typeface="Arial"/>
                <a:cs typeface="Arial"/>
              </a:rPr>
              <a:t>uur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des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avonds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niet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langs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4B4C5-DAB4-4980-BCDA-57DE3EF4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5A8F141-D7B3-4853-9885-9AE0DD594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975" y="1825625"/>
            <a:ext cx="8564049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01AA40F-4A41-4D08-8F15-E3E4BFBF25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87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05585-FD70-49E1-9D9C-20E0E73A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DF81A79-9DB8-4ED1-8F5D-DE782B5F9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675" y="1825625"/>
            <a:ext cx="10450649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C0CD38-F957-414A-A29F-28C3BA14CE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0EF5C-E8E8-4FC4-9D34-26D9309C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2821AE-50DB-439A-A4A5-AF03B1DE5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522" y="1825625"/>
            <a:ext cx="8108956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A0C4DE-185C-4E65-9B29-6558F3AE08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4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118131-07B9-4DCB-986B-5F077103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626" y="316421"/>
            <a:ext cx="5882186" cy="621754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dirty="0"/>
              <a:t>De film </a:t>
            </a:r>
            <a:r>
              <a:rPr lang="nl-NL" b="1" dirty="0"/>
              <a:t>Hoe duur was de suiker </a:t>
            </a:r>
            <a:r>
              <a:rPr lang="nl-NL" dirty="0"/>
              <a:t>wordt ingeleid door Cynthia </a:t>
            </a:r>
            <a:r>
              <a:rPr lang="nl-NL" dirty="0" err="1"/>
              <a:t>McLeod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CINECITTA</a:t>
            </a:r>
          </a:p>
          <a:p>
            <a:pPr marL="0" indent="0" algn="ctr">
              <a:buNone/>
            </a:pPr>
            <a:r>
              <a:rPr lang="nl-NL" dirty="0"/>
              <a:t>Willem II-straat 29</a:t>
            </a:r>
          </a:p>
          <a:p>
            <a:pPr marL="0" indent="0" algn="ctr">
              <a:buNone/>
            </a:pPr>
            <a:r>
              <a:rPr lang="nl-NL" dirty="0"/>
              <a:t> om 16:15 uur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5F0F84-03C2-4F14-8EF0-90BD60D0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02" y="0"/>
            <a:ext cx="483019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E3392A8-E2ED-4AAC-94EE-CF786B499A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5" y="5646198"/>
            <a:ext cx="985029" cy="1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602" y="559521"/>
            <a:ext cx="3754796" cy="568366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40723" marR="77373">
              <a:lnSpc>
                <a:spcPct val="108800"/>
              </a:lnSpc>
              <a:spcBef>
                <a:spcPts val="61"/>
              </a:spcBef>
            </a:pPr>
            <a:r>
              <a:rPr sz="1026" spc="-26" dirty="0">
                <a:latin typeface="Arial"/>
                <a:cs typeface="Arial"/>
              </a:rPr>
              <a:t>straat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gaan,</a:t>
            </a:r>
            <a:r>
              <a:rPr sz="1026" spc="-38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1</a:t>
            </a:r>
            <a:r>
              <a:rPr sz="1010" spc="-67" baseline="29100" dirty="0">
                <a:latin typeface="Arial"/>
                <a:cs typeface="Arial"/>
              </a:rPr>
              <a:t>e</a:t>
            </a:r>
            <a:r>
              <a:rPr sz="1010" spc="62" baseline="29100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keer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boete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gulden;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daarna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8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dagen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op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6" dirty="0">
                <a:latin typeface="Arial"/>
                <a:cs typeface="Arial"/>
              </a:rPr>
              <a:t>water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2" dirty="0">
                <a:latin typeface="Arial"/>
                <a:cs typeface="Arial"/>
              </a:rPr>
              <a:t>oo</a:t>
            </a:r>
            <a:r>
              <a:rPr sz="1026" spc="-29" dirty="0">
                <a:latin typeface="Arial"/>
                <a:cs typeface="Arial"/>
              </a:rPr>
              <a:t>d</a:t>
            </a:r>
            <a:r>
              <a:rPr sz="1026" spc="-61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gevange</a:t>
            </a:r>
            <a:r>
              <a:rPr sz="1026" spc="-61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7" dirty="0">
                <a:latin typeface="Arial"/>
                <a:cs typeface="Arial"/>
              </a:rPr>
              <a:t>g</a:t>
            </a:r>
            <a:r>
              <a:rPr sz="1026" spc="-83" dirty="0">
                <a:latin typeface="Arial"/>
                <a:cs typeface="Arial"/>
              </a:rPr>
              <a:t>e</a:t>
            </a:r>
            <a:r>
              <a:rPr sz="1026" spc="-87" dirty="0">
                <a:latin typeface="Arial"/>
                <a:cs typeface="Arial"/>
              </a:rPr>
              <a:t>ze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-29" dirty="0">
                <a:latin typeface="Arial"/>
                <a:cs typeface="Arial"/>
              </a:rPr>
              <a:t>p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For</a:t>
            </a:r>
            <a:r>
              <a:rPr sz="1026" spc="-16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Z</a:t>
            </a:r>
            <a:r>
              <a:rPr sz="1026" spc="-103" dirty="0">
                <a:latin typeface="Arial"/>
                <a:cs typeface="Arial"/>
              </a:rPr>
              <a:t>e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22" dirty="0">
                <a:latin typeface="Arial"/>
                <a:cs typeface="Arial"/>
              </a:rPr>
              <a:t>ndi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26" dirty="0">
                <a:latin typeface="Arial"/>
                <a:cs typeface="Arial"/>
              </a:rPr>
              <a:t>.</a:t>
            </a:r>
            <a:endParaRPr sz="1026">
              <a:latin typeface="Arial"/>
              <a:cs typeface="Arial"/>
            </a:endParaRPr>
          </a:p>
          <a:p>
            <a:pPr marL="40723" marR="66784">
              <a:lnSpc>
                <a:spcPct val="109600"/>
              </a:lnSpc>
              <a:spcBef>
                <a:spcPts val="529"/>
              </a:spcBef>
            </a:pPr>
            <a:r>
              <a:rPr sz="1026" spc="-35" dirty="0">
                <a:latin typeface="Arial"/>
                <a:cs typeface="Arial"/>
              </a:rPr>
              <a:t>1803/1804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Hof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6" dirty="0">
                <a:latin typeface="Arial"/>
                <a:cs typeface="Arial"/>
              </a:rPr>
              <a:t>Politie </a:t>
            </a:r>
            <a:r>
              <a:rPr sz="1026" spc="-16" dirty="0">
                <a:latin typeface="Arial"/>
                <a:cs typeface="Arial"/>
              </a:rPr>
              <a:t>heeft </a:t>
            </a:r>
            <a:r>
              <a:rPr sz="1026" spc="-55" dirty="0">
                <a:latin typeface="Arial"/>
                <a:cs typeface="Arial"/>
              </a:rPr>
              <a:t>zich </a:t>
            </a:r>
            <a:r>
              <a:rPr sz="1026" spc="-58" dirty="0">
                <a:latin typeface="Arial"/>
                <a:cs typeface="Arial"/>
              </a:rPr>
              <a:t>bezig </a:t>
            </a:r>
            <a:r>
              <a:rPr sz="1026" spc="-48" dirty="0">
                <a:latin typeface="Arial"/>
                <a:cs typeface="Arial"/>
              </a:rPr>
              <a:t>gehouden </a:t>
            </a:r>
            <a:r>
              <a:rPr sz="1026" spc="-13" dirty="0">
                <a:latin typeface="Arial"/>
                <a:cs typeface="Arial"/>
              </a:rPr>
              <a:t>met </a:t>
            </a:r>
            <a:r>
              <a:rPr sz="1026" spc="58" dirty="0">
                <a:latin typeface="Arial"/>
                <a:cs typeface="Arial"/>
              </a:rPr>
              <a:t>t </a:t>
            </a:r>
            <a:r>
              <a:rPr sz="1026" spc="6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onderwerp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der</a:t>
            </a:r>
            <a:r>
              <a:rPr sz="1026" spc="-51" dirty="0">
                <a:latin typeface="Arial"/>
                <a:cs typeface="Arial"/>
              </a:rPr>
              <a:t> manumissie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slaaven,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in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voegen </a:t>
            </a:r>
            <a:r>
              <a:rPr sz="1026" spc="-45" dirty="0">
                <a:latin typeface="Arial"/>
                <a:cs typeface="Arial"/>
              </a:rPr>
              <a:t>de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‘buitensporige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vermenigvuldiging </a:t>
            </a:r>
            <a:r>
              <a:rPr sz="1026" spc="-55" dirty="0">
                <a:latin typeface="Arial"/>
                <a:cs typeface="Arial"/>
              </a:rPr>
              <a:t>van mannumissies </a:t>
            </a:r>
            <a:r>
              <a:rPr sz="1026" spc="-38" dirty="0">
                <a:latin typeface="Arial"/>
                <a:cs typeface="Arial"/>
              </a:rPr>
              <a:t>eniger </a:t>
            </a:r>
            <a:r>
              <a:rPr sz="1026" spc="-32" dirty="0">
                <a:latin typeface="Arial"/>
                <a:cs typeface="Arial"/>
              </a:rPr>
              <a:t>mate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2" dirty="0">
                <a:latin typeface="Arial"/>
                <a:cs typeface="Arial"/>
              </a:rPr>
              <a:t>beteugelen’ </a:t>
            </a:r>
            <a:r>
              <a:rPr sz="1026" spc="-176" dirty="0">
                <a:latin typeface="Arial"/>
                <a:cs typeface="Arial"/>
              </a:rPr>
              <a:t>…. </a:t>
            </a:r>
            <a:r>
              <a:rPr sz="1026" spc="-173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‘als </a:t>
            </a:r>
            <a:r>
              <a:rPr sz="1026" spc="-38" dirty="0">
                <a:latin typeface="Arial"/>
                <a:cs typeface="Arial"/>
              </a:rPr>
              <a:t>belasting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29" dirty="0">
                <a:latin typeface="Arial"/>
                <a:cs typeface="Arial"/>
              </a:rPr>
              <a:t>betalen </a:t>
            </a:r>
            <a:r>
              <a:rPr sz="1026" spc="-3" dirty="0">
                <a:latin typeface="Arial"/>
                <a:cs typeface="Arial"/>
              </a:rPr>
              <a:t>bij </a:t>
            </a:r>
            <a:r>
              <a:rPr sz="1026" spc="-45" dirty="0">
                <a:latin typeface="Arial"/>
                <a:cs typeface="Arial"/>
              </a:rPr>
              <a:t>de </a:t>
            </a:r>
            <a:r>
              <a:rPr sz="1026" spc="-16" dirty="0">
                <a:latin typeface="Arial"/>
                <a:cs typeface="Arial"/>
              </a:rPr>
              <a:t>vrijlating, </a:t>
            </a:r>
            <a:r>
              <a:rPr sz="1026" spc="-26" dirty="0">
                <a:latin typeface="Arial"/>
                <a:cs typeface="Arial"/>
              </a:rPr>
              <a:t>voor </a:t>
            </a:r>
            <a:r>
              <a:rPr sz="1026" spc="-29" dirty="0">
                <a:latin typeface="Arial"/>
                <a:cs typeface="Arial"/>
              </a:rPr>
              <a:t>die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13" dirty="0">
                <a:latin typeface="Arial"/>
                <a:cs typeface="Arial"/>
              </a:rPr>
              <a:t>het </a:t>
            </a:r>
            <a:r>
              <a:rPr sz="1026" spc="-32" dirty="0">
                <a:latin typeface="Arial"/>
                <a:cs typeface="Arial"/>
              </a:rPr>
              <a:t>mannelijk </a:t>
            </a:r>
            <a:r>
              <a:rPr sz="1026" spc="-29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vr</a:t>
            </a:r>
            <a:r>
              <a:rPr sz="1026" spc="-32" dirty="0">
                <a:latin typeface="Arial"/>
                <a:cs typeface="Arial"/>
              </a:rPr>
              <a:t>ou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29" dirty="0">
                <a:latin typeface="Arial"/>
                <a:cs typeface="Arial"/>
              </a:rPr>
              <a:t>el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45" dirty="0">
                <a:latin typeface="Arial"/>
                <a:cs typeface="Arial"/>
              </a:rPr>
              <a:t>k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ges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22" dirty="0">
                <a:latin typeface="Arial"/>
                <a:cs typeface="Arial"/>
              </a:rPr>
              <a:t>g</a:t>
            </a:r>
            <a:r>
              <a:rPr sz="1026" spc="-10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bo</a:t>
            </a:r>
            <a:r>
              <a:rPr sz="1026" spc="-48" dirty="0">
                <a:latin typeface="Arial"/>
                <a:cs typeface="Arial"/>
              </a:rPr>
              <a:t>ven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42" dirty="0">
                <a:latin typeface="Arial"/>
                <a:cs typeface="Arial"/>
              </a:rPr>
              <a:t>veer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80" dirty="0">
                <a:latin typeface="Arial"/>
                <a:cs typeface="Arial"/>
              </a:rPr>
              <a:t>aa</a:t>
            </a:r>
            <a:r>
              <a:rPr sz="1026" spc="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oud</a:t>
            </a:r>
            <a:r>
              <a:rPr sz="1026" spc="-29" dirty="0">
                <a:latin typeface="Arial"/>
                <a:cs typeface="Arial"/>
              </a:rPr>
              <a:t>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z</a:t>
            </a:r>
            <a:r>
              <a:rPr sz="1026" spc="-32" dirty="0">
                <a:latin typeface="Arial"/>
                <a:cs typeface="Arial"/>
              </a:rPr>
              <a:t>ond</a:t>
            </a:r>
            <a:r>
              <a:rPr sz="1026" spc="-22" dirty="0">
                <a:latin typeface="Arial"/>
                <a:cs typeface="Arial"/>
              </a:rPr>
              <a:t>er  </a:t>
            </a:r>
            <a:r>
              <a:rPr sz="1026" spc="-42" dirty="0">
                <a:latin typeface="Arial"/>
                <a:cs typeface="Arial"/>
              </a:rPr>
              <a:t>onderscheid, </a:t>
            </a:r>
            <a:r>
              <a:rPr sz="1026" spc="-45" dirty="0">
                <a:latin typeface="Arial"/>
                <a:cs typeface="Arial"/>
              </a:rPr>
              <a:t>de </a:t>
            </a:r>
            <a:r>
              <a:rPr sz="1026" spc="-61" dirty="0">
                <a:latin typeface="Arial"/>
                <a:cs typeface="Arial"/>
              </a:rPr>
              <a:t>somma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19" dirty="0">
                <a:latin typeface="Arial"/>
                <a:cs typeface="Arial"/>
              </a:rPr>
              <a:t>vijfhonderd </a:t>
            </a:r>
            <a:r>
              <a:rPr sz="1026" spc="-42" dirty="0">
                <a:latin typeface="Arial"/>
                <a:cs typeface="Arial"/>
              </a:rPr>
              <a:t>gulden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26" dirty="0">
                <a:latin typeface="Arial"/>
                <a:cs typeface="Arial"/>
              </a:rPr>
              <a:t>voor </a:t>
            </a:r>
            <a:r>
              <a:rPr sz="1026" spc="-45" dirty="0">
                <a:latin typeface="Arial"/>
                <a:cs typeface="Arial"/>
              </a:rPr>
              <a:t>de </a:t>
            </a:r>
            <a:r>
              <a:rPr sz="1026" spc="-32" dirty="0">
                <a:latin typeface="Arial"/>
                <a:cs typeface="Arial"/>
              </a:rPr>
              <a:t>kinderen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b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48" dirty="0">
                <a:latin typeface="Arial"/>
                <a:cs typeface="Arial"/>
              </a:rPr>
              <a:t>n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48" dirty="0">
                <a:latin typeface="Arial"/>
                <a:cs typeface="Arial"/>
              </a:rPr>
              <a:t>d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</a:t>
            </a:r>
            <a:r>
              <a:rPr sz="1026" spc="-45" dirty="0">
                <a:latin typeface="Arial"/>
                <a:cs typeface="Arial"/>
              </a:rPr>
              <a:t>e</a:t>
            </a:r>
            <a:r>
              <a:rPr sz="1026" spc="-58" dirty="0">
                <a:latin typeface="Arial"/>
                <a:cs typeface="Arial"/>
              </a:rPr>
              <a:t> ve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5" dirty="0">
                <a:latin typeface="Arial"/>
                <a:cs typeface="Arial"/>
              </a:rPr>
              <a:t>rt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58" dirty="0">
                <a:latin typeface="Arial"/>
                <a:cs typeface="Arial"/>
              </a:rPr>
              <a:t>aa</a:t>
            </a:r>
            <a:r>
              <a:rPr sz="1026" spc="-32" dirty="0">
                <a:latin typeface="Arial"/>
                <a:cs typeface="Arial"/>
              </a:rPr>
              <a:t>r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61" dirty="0">
                <a:latin typeface="Arial"/>
                <a:cs typeface="Arial"/>
              </a:rPr>
              <a:t>ee</a:t>
            </a:r>
            <a:r>
              <a:rPr sz="1026" spc="-38" dirty="0">
                <a:latin typeface="Arial"/>
                <a:cs typeface="Arial"/>
              </a:rPr>
              <a:t>hond</a:t>
            </a:r>
            <a:r>
              <a:rPr sz="1026" spc="-42" dirty="0">
                <a:latin typeface="Arial"/>
                <a:cs typeface="Arial"/>
              </a:rPr>
              <a:t>e</a:t>
            </a:r>
            <a:r>
              <a:rPr sz="1026" spc="-10" dirty="0">
                <a:latin typeface="Arial"/>
                <a:cs typeface="Arial"/>
              </a:rPr>
              <a:t>rd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v</a:t>
            </a:r>
            <a:r>
              <a:rPr sz="1026" spc="-1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26" dirty="0">
                <a:latin typeface="Arial"/>
                <a:cs typeface="Arial"/>
              </a:rPr>
              <a:t>f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87" dirty="0">
                <a:latin typeface="Arial"/>
                <a:cs typeface="Arial"/>
              </a:rPr>
              <a:t>g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gu</a:t>
            </a:r>
            <a:r>
              <a:rPr sz="1026" spc="-19" dirty="0">
                <a:latin typeface="Arial"/>
                <a:cs typeface="Arial"/>
              </a:rPr>
              <a:t>l</a:t>
            </a:r>
            <a:r>
              <a:rPr sz="1026" spc="-48" dirty="0">
                <a:latin typeface="Arial"/>
                <a:cs typeface="Arial"/>
              </a:rPr>
              <a:t>d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3" dirty="0">
                <a:latin typeface="Arial"/>
                <a:cs typeface="Arial"/>
              </a:rPr>
              <a:t>n’</a:t>
            </a:r>
            <a:r>
              <a:rPr sz="1026" spc="-26" dirty="0">
                <a:latin typeface="Arial"/>
                <a:cs typeface="Arial"/>
              </a:rPr>
              <a:t>.</a:t>
            </a:r>
            <a:endParaRPr sz="1026">
              <a:latin typeface="Arial"/>
              <a:cs typeface="Arial"/>
            </a:endParaRPr>
          </a:p>
          <a:p>
            <a:pPr marL="40723" marR="1431398">
              <a:lnSpc>
                <a:spcPts val="1879"/>
              </a:lnSpc>
              <a:spcBef>
                <a:spcPts val="154"/>
              </a:spcBef>
            </a:pP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okt</a:t>
            </a:r>
            <a:r>
              <a:rPr sz="1026" spc="-32" dirty="0">
                <a:latin typeface="Arial"/>
                <a:cs typeface="Arial"/>
              </a:rPr>
              <a:t>ob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1837</a:t>
            </a:r>
            <a:r>
              <a:rPr sz="1026" spc="-22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ei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58" dirty="0">
                <a:latin typeface="Arial"/>
                <a:cs typeface="Arial"/>
              </a:rPr>
              <a:t>aa</a:t>
            </a:r>
            <a:r>
              <a:rPr sz="1026" spc="-32" dirty="0">
                <a:latin typeface="Arial"/>
                <a:cs typeface="Arial"/>
              </a:rPr>
              <a:t>r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154" dirty="0">
                <a:latin typeface="Arial"/>
                <a:cs typeface="Arial"/>
              </a:rPr>
              <a:t>P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19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eer  </a:t>
            </a:r>
            <a:r>
              <a:rPr sz="1026" spc="-71" dirty="0">
                <a:latin typeface="Arial"/>
                <a:cs typeface="Arial"/>
              </a:rPr>
              <a:t>Li</a:t>
            </a:r>
            <a:r>
              <a:rPr sz="1026" spc="-32" dirty="0">
                <a:latin typeface="Arial"/>
                <a:cs typeface="Arial"/>
              </a:rPr>
              <a:t>nd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48" dirty="0">
                <a:latin typeface="Arial"/>
                <a:cs typeface="Arial"/>
              </a:rPr>
              <a:t>b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-35" dirty="0">
                <a:latin typeface="Arial"/>
                <a:cs typeface="Arial"/>
              </a:rPr>
              <a:t>rg</a:t>
            </a:r>
            <a:r>
              <a:rPr sz="1026" spc="-19" dirty="0">
                <a:latin typeface="Arial"/>
                <a:cs typeface="Arial"/>
              </a:rPr>
              <a:t>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El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73" dirty="0">
                <a:latin typeface="Arial"/>
                <a:cs typeface="Arial"/>
              </a:rPr>
              <a:t>sab</a:t>
            </a:r>
            <a:r>
              <a:rPr sz="1026" spc="-77" dirty="0">
                <a:latin typeface="Arial"/>
                <a:cs typeface="Arial"/>
              </a:rPr>
              <a:t>e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29" dirty="0">
                <a:latin typeface="Arial"/>
                <a:cs typeface="Arial"/>
              </a:rPr>
              <a:t>h</a:t>
            </a:r>
            <a:endParaRPr sz="1026">
              <a:latin typeface="Arial"/>
              <a:cs typeface="Arial"/>
            </a:endParaRPr>
          </a:p>
          <a:p>
            <a:pPr marL="40723">
              <a:lnSpc>
                <a:spcPts val="1183"/>
              </a:lnSpc>
            </a:pPr>
            <a:r>
              <a:rPr sz="1026" spc="-45" dirty="0">
                <a:latin typeface="Arial"/>
                <a:cs typeface="Arial"/>
              </a:rPr>
              <a:t>Lindenberg;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Constantijn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Nicolaas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,</a:t>
            </a:r>
            <a:r>
              <a:rPr sz="1026" spc="-51" dirty="0">
                <a:latin typeface="Arial"/>
                <a:cs typeface="Arial"/>
              </a:rPr>
              <a:t> zoon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48" dirty="0">
                <a:latin typeface="Arial"/>
                <a:cs typeface="Arial"/>
              </a:rPr>
              <a:t>Elisabeth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Lindenberg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op</a:t>
            </a:r>
            <a:endParaRPr sz="1026">
              <a:latin typeface="Arial"/>
              <a:cs typeface="Arial"/>
            </a:endParaRPr>
          </a:p>
          <a:p>
            <a:pPr marL="40723" marR="450391">
              <a:lnSpc>
                <a:spcPct val="109400"/>
              </a:lnSpc>
              <a:spcBef>
                <a:spcPts val="6"/>
              </a:spcBef>
            </a:pPr>
            <a:r>
              <a:rPr sz="1026" spc="-51" dirty="0">
                <a:latin typeface="Arial"/>
                <a:cs typeface="Arial"/>
              </a:rPr>
              <a:t>verzoek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99" dirty="0">
                <a:latin typeface="Arial"/>
                <a:cs typeface="Arial"/>
              </a:rPr>
              <a:t>J.N </a:t>
            </a:r>
            <a:r>
              <a:rPr sz="1026" spc="-48" dirty="0">
                <a:latin typeface="Arial"/>
                <a:cs typeface="Arial"/>
              </a:rPr>
              <a:t>Eckhardt de </a:t>
            </a:r>
            <a:r>
              <a:rPr sz="1026" spc="-32" dirty="0">
                <a:latin typeface="Arial"/>
                <a:cs typeface="Arial"/>
              </a:rPr>
              <a:t>Mesquita</a:t>
            </a:r>
            <a:r>
              <a:rPr sz="1026" spc="-29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voor </a:t>
            </a:r>
            <a:r>
              <a:rPr sz="1026" spc="-99" dirty="0">
                <a:latin typeface="Arial"/>
                <a:cs typeface="Arial"/>
              </a:rPr>
              <a:t>J.P.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6" dirty="0">
                <a:latin typeface="Arial"/>
                <a:cs typeface="Arial"/>
              </a:rPr>
              <a:t>der </a:t>
            </a:r>
            <a:r>
              <a:rPr sz="1026" spc="-22" dirty="0">
                <a:latin typeface="Arial"/>
                <a:cs typeface="Arial"/>
              </a:rPr>
              <a:t>Meer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naamsverandering </a:t>
            </a:r>
            <a:r>
              <a:rPr sz="1026" spc="-35" dirty="0">
                <a:latin typeface="Arial"/>
                <a:cs typeface="Arial"/>
              </a:rPr>
              <a:t>Constantijn </a:t>
            </a:r>
            <a:r>
              <a:rPr sz="1026" spc="-58" dirty="0">
                <a:latin typeface="Arial"/>
                <a:cs typeface="Arial"/>
              </a:rPr>
              <a:t>Nicolaas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9" dirty="0">
                <a:latin typeface="Arial"/>
                <a:cs typeface="Arial"/>
              </a:rPr>
              <a:t>der </a:t>
            </a:r>
            <a:r>
              <a:rPr sz="1026" spc="-22" dirty="0">
                <a:latin typeface="Arial"/>
                <a:cs typeface="Arial"/>
              </a:rPr>
              <a:t>Meer </a:t>
            </a:r>
            <a:r>
              <a:rPr sz="1026" spc="-19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Lindenberg;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Thomas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Jacob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Elisabeth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Lindenberg</a:t>
            </a:r>
            <a:endParaRPr sz="1026">
              <a:latin typeface="Arial"/>
              <a:cs typeface="Arial"/>
            </a:endParaRPr>
          </a:p>
          <a:p>
            <a:pPr marL="40723">
              <a:spcBef>
                <a:spcPts val="632"/>
              </a:spcBef>
              <a:tabLst>
                <a:tab pos="1029466" algn="l"/>
              </a:tabLst>
            </a:pPr>
            <a:r>
              <a:rPr sz="1026" spc="-51" dirty="0">
                <a:latin typeface="Arial"/>
                <a:cs typeface="Arial"/>
              </a:rPr>
              <a:t>2</a:t>
            </a:r>
            <a:r>
              <a:rPr sz="1026" spc="-48" dirty="0">
                <a:latin typeface="Arial"/>
                <a:cs typeface="Arial"/>
              </a:rPr>
              <a:t>6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57" dirty="0">
                <a:latin typeface="Arial"/>
                <a:cs typeface="Arial"/>
              </a:rPr>
              <a:t>F</a:t>
            </a:r>
            <a:r>
              <a:rPr sz="1026" spc="-48" dirty="0">
                <a:latin typeface="Arial"/>
                <a:cs typeface="Arial"/>
              </a:rPr>
              <a:t>eb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35" dirty="0">
                <a:latin typeface="Arial"/>
                <a:cs typeface="Arial"/>
              </a:rPr>
              <a:t>ar</a:t>
            </a:r>
            <a:r>
              <a:rPr sz="1026" spc="6" dirty="0">
                <a:latin typeface="Arial"/>
                <a:cs typeface="Arial"/>
              </a:rPr>
              <a:t>i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184</a:t>
            </a:r>
            <a:r>
              <a:rPr sz="1026" spc="-48" dirty="0">
                <a:latin typeface="Arial"/>
                <a:cs typeface="Arial"/>
              </a:rPr>
              <a:t>2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96" dirty="0">
                <a:latin typeface="Arial"/>
                <a:cs typeface="Arial"/>
              </a:rPr>
              <a:t>A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26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 Bran</a:t>
            </a:r>
            <a:r>
              <a:rPr sz="1026" spc="-32" dirty="0">
                <a:latin typeface="Arial"/>
                <a:cs typeface="Arial"/>
              </a:rPr>
              <a:t>do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64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‘V</a:t>
            </a:r>
            <a:r>
              <a:rPr sz="1026" spc="-19" dirty="0">
                <a:latin typeface="Arial"/>
                <a:cs typeface="Arial"/>
              </a:rPr>
              <a:t>oo</a:t>
            </a:r>
            <a:r>
              <a:rPr sz="1026" spc="-10" dirty="0">
                <a:latin typeface="Arial"/>
                <a:cs typeface="Arial"/>
              </a:rPr>
              <a:t>r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</a:t>
            </a:r>
            <a:r>
              <a:rPr sz="1026" spc="-45" dirty="0">
                <a:latin typeface="Arial"/>
                <a:cs typeface="Arial"/>
              </a:rPr>
              <a:t>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vr</a:t>
            </a:r>
            <a:r>
              <a:rPr sz="1026" spc="-6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35" dirty="0">
                <a:latin typeface="Arial"/>
                <a:cs typeface="Arial"/>
              </a:rPr>
              <a:t>dom</a:t>
            </a:r>
            <a:r>
              <a:rPr sz="1026" spc="29" dirty="0">
                <a:latin typeface="Arial"/>
                <a:cs typeface="Arial"/>
              </a:rPr>
              <a:t>’</a:t>
            </a:r>
            <a:endParaRPr sz="1026">
              <a:latin typeface="Arial"/>
              <a:cs typeface="Arial"/>
            </a:endParaRPr>
          </a:p>
          <a:p>
            <a:pPr marL="40723" marR="132348">
              <a:lnSpc>
                <a:spcPct val="151300"/>
              </a:lnSpc>
            </a:pPr>
            <a:r>
              <a:rPr sz="1026" spc="-51" dirty="0">
                <a:latin typeface="Arial"/>
                <a:cs typeface="Arial"/>
              </a:rPr>
              <a:t>Haver; </a:t>
            </a:r>
            <a:r>
              <a:rPr sz="1026" spc="-42" dirty="0">
                <a:latin typeface="Arial"/>
                <a:cs typeface="Arial"/>
              </a:rPr>
              <a:t>Leentje </a:t>
            </a:r>
            <a:r>
              <a:rPr sz="1026" dirty="0">
                <a:latin typeface="Arial"/>
                <a:cs typeface="Arial"/>
              </a:rPr>
              <a:t>wordt </a:t>
            </a:r>
            <a:r>
              <a:rPr sz="1026" spc="-64" dirty="0">
                <a:latin typeface="Arial"/>
                <a:cs typeface="Arial"/>
              </a:rPr>
              <a:t>Josephina </a:t>
            </a:r>
            <a:r>
              <a:rPr sz="1026" spc="-42" dirty="0">
                <a:latin typeface="Arial"/>
                <a:cs typeface="Arial"/>
              </a:rPr>
              <a:t>Leentje </a:t>
            </a:r>
            <a:r>
              <a:rPr sz="1026" spc="-58" dirty="0">
                <a:latin typeface="Arial"/>
                <a:cs typeface="Arial"/>
              </a:rPr>
              <a:t>(geb?) </a:t>
            </a:r>
            <a:r>
              <a:rPr sz="1026" spc="-61" dirty="0">
                <a:latin typeface="Arial"/>
                <a:cs typeface="Arial"/>
              </a:rPr>
              <a:t>(Cateau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51" dirty="0">
                <a:latin typeface="Arial"/>
                <a:cs typeface="Arial"/>
              </a:rPr>
              <a:t>Roosevelt)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3</a:t>
            </a:r>
            <a:r>
              <a:rPr sz="1026" spc="-48" dirty="0">
                <a:latin typeface="Arial"/>
                <a:cs typeface="Arial"/>
              </a:rPr>
              <a:t>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55" dirty="0">
                <a:latin typeface="Arial"/>
                <a:cs typeface="Arial"/>
              </a:rPr>
              <a:t>ece</a:t>
            </a:r>
            <a:r>
              <a:rPr sz="1026" spc="-83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184</a:t>
            </a:r>
            <a:r>
              <a:rPr sz="1026" spc="-48" dirty="0">
                <a:latin typeface="Arial"/>
                <a:cs typeface="Arial"/>
              </a:rPr>
              <a:t>7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58" dirty="0">
                <a:latin typeface="Arial"/>
                <a:cs typeface="Arial"/>
              </a:rPr>
              <a:t>aa</a:t>
            </a:r>
            <a:r>
              <a:rPr sz="1026" spc="-32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ch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2" dirty="0">
                <a:latin typeface="Arial"/>
                <a:cs typeface="Arial"/>
              </a:rPr>
              <a:t>od</a:t>
            </a:r>
            <a:r>
              <a:rPr sz="1026" spc="-26" dirty="0">
                <a:latin typeface="Arial"/>
                <a:cs typeface="Arial"/>
              </a:rPr>
              <a:t>er</a:t>
            </a:r>
            <a:endParaRPr sz="1026">
              <a:latin typeface="Arial"/>
              <a:cs typeface="Arial"/>
            </a:endParaRPr>
          </a:p>
          <a:p>
            <a:pPr marL="40723" marR="107508">
              <a:lnSpc>
                <a:spcPct val="109400"/>
              </a:lnSpc>
              <a:spcBef>
                <a:spcPts val="529"/>
              </a:spcBef>
              <a:tabLst>
                <a:tab pos="1743740" algn="l"/>
              </a:tabLst>
            </a:pPr>
            <a:r>
              <a:rPr sz="1026" spc="-51" dirty="0">
                <a:latin typeface="Arial"/>
                <a:cs typeface="Arial"/>
              </a:rPr>
              <a:t>Schroder, </a:t>
            </a:r>
            <a:r>
              <a:rPr sz="1026" spc="-26" dirty="0">
                <a:latin typeface="Arial"/>
                <a:cs typeface="Arial"/>
              </a:rPr>
              <a:t>Maria </a:t>
            </a:r>
            <a:r>
              <a:rPr sz="1026" spc="-48" dirty="0">
                <a:latin typeface="Arial"/>
                <a:cs typeface="Arial"/>
              </a:rPr>
              <a:t>Cornelia </a:t>
            </a:r>
            <a:r>
              <a:rPr sz="1026" spc="-38" dirty="0">
                <a:latin typeface="Arial"/>
                <a:cs typeface="Arial"/>
              </a:rPr>
              <a:t>huismeid </a:t>
            </a:r>
            <a:r>
              <a:rPr sz="1026" spc="-55" dirty="0">
                <a:latin typeface="Arial"/>
                <a:cs typeface="Arial"/>
              </a:rPr>
              <a:t>(naam Schroder </a:t>
            </a:r>
            <a:r>
              <a:rPr sz="1026" spc="-22" dirty="0">
                <a:latin typeface="Arial"/>
                <a:cs typeface="Arial"/>
              </a:rPr>
              <a:t>werd </a:t>
            </a:r>
            <a:r>
              <a:rPr sz="1026" spc="-42" dirty="0">
                <a:latin typeface="Arial"/>
                <a:cs typeface="Arial"/>
              </a:rPr>
              <a:t>toegekend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van</a:t>
            </a:r>
            <a:r>
              <a:rPr sz="1026" spc="-58" dirty="0">
                <a:latin typeface="Arial"/>
                <a:cs typeface="Arial"/>
              </a:rPr>
              <a:t>w</a:t>
            </a:r>
            <a:r>
              <a:rPr sz="1026" spc="-71" dirty="0">
                <a:latin typeface="Arial"/>
                <a:cs typeface="Arial"/>
              </a:rPr>
              <a:t>eg</a:t>
            </a:r>
            <a:r>
              <a:rPr sz="1026" spc="-67" dirty="0">
                <a:latin typeface="Arial"/>
                <a:cs typeface="Arial"/>
              </a:rPr>
              <a:t>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6" dirty="0">
                <a:latin typeface="Arial"/>
                <a:cs typeface="Arial"/>
              </a:rPr>
              <a:t>bl</a:t>
            </a:r>
            <a:r>
              <a:rPr sz="1026" spc="-38" dirty="0">
                <a:latin typeface="Arial"/>
                <a:cs typeface="Arial"/>
              </a:rPr>
              <a:t>oedver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19" dirty="0">
                <a:latin typeface="Arial"/>
                <a:cs typeface="Arial"/>
              </a:rPr>
              <a:t>ant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chap</a:t>
            </a:r>
            <a:r>
              <a:rPr sz="1026" spc="-32" dirty="0">
                <a:latin typeface="Arial"/>
                <a:cs typeface="Arial"/>
              </a:rPr>
              <a:t>)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64" dirty="0">
                <a:latin typeface="Arial"/>
                <a:cs typeface="Arial"/>
              </a:rPr>
              <a:t>Schrod</a:t>
            </a:r>
            <a:r>
              <a:rPr sz="1026" spc="-71" dirty="0">
                <a:latin typeface="Arial"/>
                <a:cs typeface="Arial"/>
              </a:rPr>
              <a:t>e</a:t>
            </a:r>
            <a:r>
              <a:rPr sz="1026" spc="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5" dirty="0">
                <a:latin typeface="Arial"/>
                <a:cs typeface="Arial"/>
              </a:rPr>
              <a:t>Ja</a:t>
            </a:r>
            <a:r>
              <a:rPr sz="1026" spc="-45" dirty="0">
                <a:latin typeface="Arial"/>
                <a:cs typeface="Arial"/>
              </a:rPr>
              <a:t>nsj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51" dirty="0">
                <a:latin typeface="Arial"/>
                <a:cs typeface="Arial"/>
              </a:rPr>
              <a:t>Loui</a:t>
            </a:r>
            <a:r>
              <a:rPr sz="1026" spc="-93" dirty="0">
                <a:latin typeface="Arial"/>
                <a:cs typeface="Arial"/>
              </a:rPr>
              <a:t>s</a:t>
            </a:r>
            <a:r>
              <a:rPr sz="1026" spc="-99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(</a:t>
            </a:r>
            <a:r>
              <a:rPr sz="1026" spc="-3" dirty="0">
                <a:latin typeface="Arial"/>
                <a:cs typeface="Arial"/>
              </a:rPr>
              <a:t>t</a:t>
            </a:r>
            <a:r>
              <a:rPr sz="1026" dirty="0">
                <a:latin typeface="Arial"/>
                <a:cs typeface="Arial"/>
              </a:rPr>
              <a:t>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51" dirty="0">
                <a:latin typeface="Arial"/>
                <a:cs typeface="Arial"/>
              </a:rPr>
              <a:t>on</a:t>
            </a:r>
            <a:r>
              <a:rPr sz="1026" spc="-55" dirty="0">
                <a:latin typeface="Arial"/>
                <a:cs typeface="Arial"/>
              </a:rPr>
              <a:t>g</a:t>
            </a:r>
            <a:r>
              <a:rPr sz="1026" spc="-29" dirty="0">
                <a:latin typeface="Arial"/>
                <a:cs typeface="Arial"/>
              </a:rPr>
              <a:t>)  </a:t>
            </a:r>
            <a:r>
              <a:rPr sz="1026" spc="-51" dirty="0">
                <a:latin typeface="Arial"/>
                <a:cs typeface="Arial"/>
              </a:rPr>
              <a:t>Carolina </a:t>
            </a:r>
            <a:r>
              <a:rPr sz="1026" spc="-48" dirty="0">
                <a:latin typeface="Arial"/>
                <a:cs typeface="Arial"/>
              </a:rPr>
              <a:t>Magdalena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38" dirty="0">
                <a:latin typeface="Arial"/>
                <a:cs typeface="Arial"/>
              </a:rPr>
              <a:t>Hendrik </a:t>
            </a:r>
            <a:r>
              <a:rPr sz="1026" spc="-32" dirty="0">
                <a:latin typeface="Arial"/>
                <a:cs typeface="Arial"/>
              </a:rPr>
              <a:t>Marius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2" dirty="0">
                <a:latin typeface="Arial"/>
                <a:cs typeface="Arial"/>
              </a:rPr>
              <a:t>jong); </a:t>
            </a:r>
            <a:r>
              <a:rPr sz="1026" spc="-71" dirty="0">
                <a:latin typeface="Arial"/>
                <a:cs typeface="Arial"/>
              </a:rPr>
              <a:t>Johanna </a:t>
            </a:r>
            <a:r>
              <a:rPr sz="1026" spc="-67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Elisabeth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64" dirty="0">
                <a:latin typeface="Arial"/>
                <a:cs typeface="Arial"/>
              </a:rPr>
              <a:t>George </a:t>
            </a:r>
            <a:r>
              <a:rPr sz="1026" spc="-38" dirty="0">
                <a:latin typeface="Arial"/>
                <a:cs typeface="Arial"/>
              </a:rPr>
              <a:t>Lodewijk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32" dirty="0">
                <a:latin typeface="Arial"/>
                <a:cs typeface="Arial"/>
              </a:rPr>
              <a:t>allen kinderen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26" dirty="0">
                <a:latin typeface="Arial"/>
                <a:cs typeface="Arial"/>
              </a:rPr>
              <a:t>a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96" dirty="0">
                <a:latin typeface="Arial"/>
                <a:cs typeface="Arial"/>
              </a:rPr>
              <a:t>C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li</a:t>
            </a:r>
            <a:r>
              <a:rPr sz="1026" spc="-77" dirty="0">
                <a:latin typeface="Arial"/>
                <a:cs typeface="Arial"/>
              </a:rPr>
              <a:t>a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18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962">
              <a:latin typeface="Arial"/>
              <a:cs typeface="Arial"/>
            </a:endParaRPr>
          </a:p>
          <a:p>
            <a:pPr marL="40723" algn="just"/>
            <a:r>
              <a:rPr sz="1026" spc="-51" dirty="0">
                <a:latin typeface="Arial"/>
                <a:cs typeface="Arial"/>
              </a:rPr>
              <a:t>1842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Ontwerp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" dirty="0">
                <a:latin typeface="Arial"/>
                <a:cs typeface="Arial"/>
              </a:rPr>
              <a:t>wet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voor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afschaffing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slavernij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ingediend</a:t>
            </a:r>
            <a:endParaRPr sz="1026">
              <a:latin typeface="Arial"/>
              <a:cs typeface="Arial"/>
            </a:endParaRPr>
          </a:p>
          <a:p>
            <a:pPr marL="40723" marR="130719" algn="just">
              <a:lnSpc>
                <a:spcPct val="109200"/>
              </a:lnSpc>
              <a:spcBef>
                <a:spcPts val="532"/>
              </a:spcBef>
            </a:pPr>
            <a:r>
              <a:rPr sz="1026" spc="-51" dirty="0">
                <a:latin typeface="Arial"/>
                <a:cs typeface="Arial"/>
              </a:rPr>
              <a:t>1850 </a:t>
            </a:r>
            <a:r>
              <a:rPr sz="1026" spc="-61" dirty="0">
                <a:latin typeface="Arial"/>
                <a:cs typeface="Arial"/>
              </a:rPr>
              <a:t>Gouv. </a:t>
            </a:r>
            <a:r>
              <a:rPr sz="1026" spc="-71" dirty="0">
                <a:latin typeface="Arial"/>
                <a:cs typeface="Arial"/>
              </a:rPr>
              <a:t>Van Raders. </a:t>
            </a:r>
            <a:r>
              <a:rPr sz="1026" spc="-45" dirty="0">
                <a:latin typeface="Arial"/>
                <a:cs typeface="Arial"/>
              </a:rPr>
              <a:t>Vereenvoudiging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51" dirty="0">
                <a:latin typeface="Arial"/>
                <a:cs typeface="Arial"/>
              </a:rPr>
              <a:t>proces </a:t>
            </a:r>
            <a:r>
              <a:rPr sz="1026" spc="-48" dirty="0">
                <a:latin typeface="Arial"/>
                <a:cs typeface="Arial"/>
              </a:rPr>
              <a:t>mannumissie.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Bedrag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1" dirty="0">
                <a:latin typeface="Arial"/>
                <a:cs typeface="Arial"/>
              </a:rPr>
              <a:t> 500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gldn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in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gouv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80" dirty="0">
                <a:latin typeface="Arial"/>
                <a:cs typeface="Arial"/>
              </a:rPr>
              <a:t>kas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dirty="0">
                <a:latin typeface="Arial"/>
                <a:cs typeface="Arial"/>
              </a:rPr>
              <a:t>wordt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afgescahaft;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slechts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leges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zegelrechten; </a:t>
            </a:r>
            <a:r>
              <a:rPr sz="1026" spc="-38" dirty="0">
                <a:latin typeface="Arial"/>
                <a:cs typeface="Arial"/>
              </a:rPr>
              <a:t>gemannumiteerde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16+ </a:t>
            </a:r>
            <a:r>
              <a:rPr sz="1026" spc="-19" dirty="0">
                <a:latin typeface="Arial"/>
                <a:cs typeface="Arial"/>
              </a:rPr>
              <a:t>moet </a:t>
            </a:r>
            <a:r>
              <a:rPr sz="1026" spc="-35" dirty="0">
                <a:latin typeface="Arial"/>
                <a:cs typeface="Arial"/>
              </a:rPr>
              <a:t>beroep </a:t>
            </a:r>
            <a:r>
              <a:rPr sz="1026" spc="-42" dirty="0">
                <a:latin typeface="Arial"/>
                <a:cs typeface="Arial"/>
              </a:rPr>
              <a:t>hebben. </a:t>
            </a:r>
            <a:r>
              <a:rPr sz="1026" spc="-67" dirty="0">
                <a:latin typeface="Arial"/>
                <a:cs typeface="Arial"/>
              </a:rPr>
              <a:t>Als </a:t>
            </a:r>
            <a:r>
              <a:rPr sz="1026" spc="-64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geen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eigenaar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is,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moet</a:t>
            </a:r>
            <a:r>
              <a:rPr sz="1026" spc="-51" dirty="0">
                <a:latin typeface="Arial"/>
                <a:cs typeface="Arial"/>
              </a:rPr>
              <a:t> aanvrager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zorgen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voor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straatvoogd.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1182" y="489149"/>
            <a:ext cx="3646469" cy="575752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 marR="1254662">
              <a:lnSpc>
                <a:spcPct val="152500"/>
              </a:lnSpc>
              <a:spcBef>
                <a:spcPts val="61"/>
              </a:spcBef>
              <a:tabLst>
                <a:tab pos="1657001" algn="l"/>
              </a:tabLst>
            </a:pPr>
            <a:r>
              <a:rPr sz="1026" spc="-51" dirty="0">
                <a:latin typeface="Arial"/>
                <a:cs typeface="Arial"/>
              </a:rPr>
              <a:t>1</a:t>
            </a:r>
            <a:r>
              <a:rPr sz="1026" spc="-48" dirty="0">
                <a:latin typeface="Arial"/>
                <a:cs typeface="Arial"/>
              </a:rPr>
              <a:t>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me</a:t>
            </a:r>
            <a:r>
              <a:rPr sz="1026" spc="-16" dirty="0">
                <a:latin typeface="Arial"/>
                <a:cs typeface="Arial"/>
              </a:rPr>
              <a:t>i</a:t>
            </a:r>
            <a:r>
              <a:rPr sz="1026" spc="-55" dirty="0">
                <a:latin typeface="Arial"/>
                <a:cs typeface="Arial"/>
              </a:rPr>
              <a:t> 1850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5" dirty="0">
                <a:latin typeface="Arial"/>
                <a:cs typeface="Arial"/>
              </a:rPr>
              <a:t>aat</a:t>
            </a:r>
            <a:r>
              <a:rPr sz="1026" spc="-48" dirty="0">
                <a:latin typeface="Arial"/>
                <a:cs typeface="Arial"/>
              </a:rPr>
              <a:t>voog</a:t>
            </a:r>
            <a:r>
              <a:rPr sz="1026" spc="-45" dirty="0">
                <a:latin typeface="Arial"/>
                <a:cs typeface="Arial"/>
              </a:rPr>
              <a:t>d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12" dirty="0">
                <a:latin typeface="Arial"/>
                <a:cs typeface="Arial"/>
              </a:rPr>
              <a:t>C.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p</a:t>
            </a:r>
            <a:r>
              <a:rPr sz="1026" spc="3" dirty="0">
                <a:latin typeface="Arial"/>
                <a:cs typeface="Arial"/>
              </a:rPr>
              <a:t>ill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-42" dirty="0">
                <a:latin typeface="Arial"/>
                <a:cs typeface="Arial"/>
              </a:rPr>
              <a:t>aar  </a:t>
            </a:r>
            <a:r>
              <a:rPr sz="1026" spc="-58" dirty="0">
                <a:latin typeface="Arial"/>
                <a:cs typeface="Arial"/>
              </a:rPr>
              <a:t>N</a:t>
            </a:r>
            <a:r>
              <a:rPr sz="1026" spc="-19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32" dirty="0">
                <a:latin typeface="Arial"/>
                <a:cs typeface="Arial"/>
              </a:rPr>
              <a:t>ho</a:t>
            </a:r>
            <a:r>
              <a:rPr sz="1026" spc="-51" dirty="0">
                <a:latin typeface="Arial"/>
                <a:cs typeface="Arial"/>
              </a:rPr>
              <a:t>v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W</a:t>
            </a:r>
            <a:r>
              <a:rPr sz="1026" spc="3" dirty="0">
                <a:latin typeface="Arial"/>
                <a:cs typeface="Arial"/>
              </a:rPr>
              <a:t>il</a:t>
            </a:r>
            <a:r>
              <a:rPr sz="1026" spc="-32" dirty="0">
                <a:latin typeface="Arial"/>
                <a:cs typeface="Arial"/>
              </a:rPr>
              <a:t>h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6" dirty="0">
                <a:latin typeface="Arial"/>
                <a:cs typeface="Arial"/>
              </a:rPr>
              <a:t>m</a:t>
            </a:r>
            <a:r>
              <a:rPr sz="1026" spc="-10" dirty="0">
                <a:latin typeface="Arial"/>
                <a:cs typeface="Arial"/>
              </a:rPr>
              <a:t>i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178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103" dirty="0">
                <a:latin typeface="Arial"/>
                <a:cs typeface="Arial"/>
              </a:rPr>
              <a:t>H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nd</a:t>
            </a:r>
            <a:r>
              <a:rPr sz="1026" spc="-58" dirty="0">
                <a:latin typeface="Arial"/>
                <a:cs typeface="Arial"/>
              </a:rPr>
              <a:t>e</a:t>
            </a:r>
            <a:endParaRPr sz="1026">
              <a:latin typeface="Arial"/>
              <a:cs typeface="Arial"/>
            </a:endParaRPr>
          </a:p>
          <a:p>
            <a:pPr marL="8145" marR="3258">
              <a:lnSpc>
                <a:spcPct val="109700"/>
              </a:lnSpc>
              <a:spcBef>
                <a:spcPts val="6"/>
              </a:spcBef>
            </a:pP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58" dirty="0">
                <a:latin typeface="Arial"/>
                <a:cs typeface="Arial"/>
              </a:rPr>
              <a:t>Lijsa,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1812 </a:t>
            </a:r>
            <a:r>
              <a:rPr sz="1026" spc="-29" dirty="0">
                <a:latin typeface="Arial"/>
                <a:cs typeface="Arial"/>
              </a:rPr>
              <a:t>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29" dirty="0">
                <a:latin typeface="Arial"/>
                <a:cs typeface="Arial"/>
              </a:rPr>
              <a:t>Wilhelmina </a:t>
            </a:r>
            <a:r>
              <a:rPr sz="1026" spc="-26" dirty="0">
                <a:latin typeface="Arial"/>
                <a:cs typeface="Arial"/>
              </a:rPr>
              <a:t>Nijh. </a:t>
            </a:r>
            <a:r>
              <a:rPr sz="1026" spc="-45" dirty="0">
                <a:latin typeface="Arial"/>
                <a:cs typeface="Arial"/>
              </a:rPr>
              <a:t>Huisbdiende 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58" dirty="0">
                <a:latin typeface="Arial"/>
                <a:cs typeface="Arial"/>
              </a:rPr>
              <a:t>Theresia </a:t>
            </a:r>
            <a:r>
              <a:rPr sz="1026" spc="-55" dirty="0">
                <a:latin typeface="Arial"/>
                <a:cs typeface="Arial"/>
              </a:rPr>
              <a:t>geb. </a:t>
            </a:r>
            <a:r>
              <a:rPr sz="1026" spc="-48" dirty="0">
                <a:latin typeface="Arial"/>
                <a:cs typeface="Arial"/>
              </a:rPr>
              <a:t>1814,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29" dirty="0">
                <a:latin typeface="Arial"/>
                <a:cs typeface="Arial"/>
              </a:rPr>
              <a:t>Wilhelmina </a:t>
            </a:r>
            <a:r>
              <a:rPr sz="1026" spc="-26" dirty="0">
                <a:latin typeface="Arial"/>
                <a:cs typeface="Arial"/>
              </a:rPr>
              <a:t>Nijh. </a:t>
            </a:r>
            <a:r>
              <a:rPr sz="1026" spc="-48" dirty="0">
                <a:latin typeface="Arial"/>
                <a:cs typeface="Arial"/>
              </a:rPr>
              <a:t>Huisbedien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51" dirty="0">
                <a:latin typeface="Arial"/>
                <a:cs typeface="Arial"/>
              </a:rPr>
              <a:t>Carolina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1822,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29" dirty="0">
                <a:latin typeface="Arial"/>
                <a:cs typeface="Arial"/>
              </a:rPr>
              <a:t>Wilhelmina </a:t>
            </a:r>
            <a:r>
              <a:rPr sz="1026" spc="-42" dirty="0">
                <a:latin typeface="Arial"/>
                <a:cs typeface="Arial"/>
              </a:rPr>
              <a:t>Nijh.Huisbediende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48" dirty="0">
                <a:latin typeface="Arial"/>
                <a:cs typeface="Arial"/>
              </a:rPr>
              <a:t>Cornelia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1825,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29" dirty="0">
                <a:latin typeface="Arial"/>
                <a:cs typeface="Arial"/>
              </a:rPr>
              <a:t>Wilhelmina </a:t>
            </a:r>
            <a:r>
              <a:rPr sz="1026" spc="-42" dirty="0">
                <a:latin typeface="Arial"/>
                <a:cs typeface="Arial"/>
              </a:rPr>
              <a:t>Nijh.Huisbediende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99" dirty="0">
                <a:latin typeface="Arial"/>
                <a:cs typeface="Arial"/>
              </a:rPr>
              <a:t>Jan </a:t>
            </a:r>
            <a:r>
              <a:rPr sz="1026" spc="-48" dirty="0">
                <a:latin typeface="Arial"/>
                <a:cs typeface="Arial"/>
              </a:rPr>
              <a:t>Alexander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1832,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64" dirty="0">
                <a:latin typeface="Arial"/>
                <a:cs typeface="Arial"/>
              </a:rPr>
              <a:t>Lijsa </a:t>
            </a:r>
            <a:r>
              <a:rPr sz="1026" spc="-26" dirty="0">
                <a:latin typeface="Arial"/>
                <a:cs typeface="Arial"/>
              </a:rPr>
              <a:t>Nijh.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42" dirty="0">
                <a:latin typeface="Arial"/>
                <a:cs typeface="Arial"/>
              </a:rPr>
              <a:t>Frederik </a:t>
            </a:r>
            <a:r>
              <a:rPr sz="1026" spc="-51" dirty="0">
                <a:latin typeface="Arial"/>
                <a:cs typeface="Arial"/>
              </a:rPr>
              <a:t>geb.1834, 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Lijsa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26" dirty="0">
                <a:latin typeface="Arial"/>
                <a:cs typeface="Arial"/>
              </a:rPr>
              <a:t>Willimam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1836,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Lijsa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83" dirty="0">
                <a:latin typeface="Arial"/>
                <a:cs typeface="Arial"/>
              </a:rPr>
              <a:t>Jacoba </a:t>
            </a:r>
            <a:r>
              <a:rPr sz="1026" spc="-48" dirty="0">
                <a:latin typeface="Arial"/>
                <a:cs typeface="Arial"/>
              </a:rPr>
              <a:t>Elisabeth, </a:t>
            </a:r>
            <a:r>
              <a:rPr sz="1026" spc="-55" dirty="0">
                <a:latin typeface="Arial"/>
                <a:cs typeface="Arial"/>
              </a:rPr>
              <a:t>geb. </a:t>
            </a:r>
            <a:r>
              <a:rPr sz="1026" spc="-48" dirty="0">
                <a:latin typeface="Arial"/>
                <a:cs typeface="Arial"/>
              </a:rPr>
              <a:t>1838, </a:t>
            </a:r>
            <a:r>
              <a:rPr sz="1026" spc="-45" dirty="0">
                <a:latin typeface="Arial"/>
                <a:cs typeface="Arial"/>
              </a:rPr>
              <a:t>doch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64" dirty="0">
                <a:latin typeface="Arial"/>
                <a:cs typeface="Arial"/>
              </a:rPr>
              <a:t>Lijsa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5" dirty="0">
                <a:latin typeface="Arial"/>
                <a:cs typeface="Arial"/>
              </a:rPr>
              <a:t>jong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42" dirty="0">
                <a:latin typeface="Arial"/>
                <a:cs typeface="Arial"/>
              </a:rPr>
              <a:t>Christina,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1840,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Lijsa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5" dirty="0">
                <a:latin typeface="Arial"/>
                <a:cs typeface="Arial"/>
              </a:rPr>
              <a:t>jong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Minerva,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1843,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Lijsa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</a:t>
            </a:r>
            <a:endParaRPr sz="1026">
              <a:latin typeface="Arial"/>
              <a:cs typeface="Arial"/>
            </a:endParaRPr>
          </a:p>
          <a:p>
            <a:pPr marL="8145" marR="5294">
              <a:lnSpc>
                <a:spcPct val="109400"/>
              </a:lnSpc>
              <a:spcBef>
                <a:spcPts val="6"/>
              </a:spcBef>
            </a:pP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6" dirty="0">
                <a:latin typeface="Arial"/>
                <a:cs typeface="Arial"/>
              </a:rPr>
              <a:t>Mietje </a:t>
            </a:r>
            <a:r>
              <a:rPr sz="1026" spc="-58" dirty="0">
                <a:latin typeface="Arial"/>
                <a:cs typeface="Arial"/>
              </a:rPr>
              <a:t>Juliana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1847,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64" dirty="0">
                <a:latin typeface="Arial"/>
                <a:cs typeface="Arial"/>
              </a:rPr>
              <a:t>Lijsa </a:t>
            </a:r>
            <a:r>
              <a:rPr sz="1026" spc="-35" dirty="0">
                <a:latin typeface="Arial"/>
                <a:cs typeface="Arial"/>
              </a:rPr>
              <a:t>Nijhove,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5" dirty="0">
                <a:latin typeface="Arial"/>
                <a:cs typeface="Arial"/>
              </a:rPr>
              <a:t>jong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61" dirty="0">
                <a:latin typeface="Arial"/>
                <a:cs typeface="Arial"/>
              </a:rPr>
              <a:t>Francois </a:t>
            </a:r>
            <a:r>
              <a:rPr sz="1026" spc="-45" dirty="0">
                <a:latin typeface="Arial"/>
                <a:cs typeface="Arial"/>
              </a:rPr>
              <a:t>Christiaan,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6" dirty="0">
                <a:latin typeface="Arial"/>
                <a:cs typeface="Arial"/>
              </a:rPr>
              <a:t>Maria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5" dirty="0">
                <a:latin typeface="Arial"/>
                <a:cs typeface="Arial"/>
              </a:rPr>
              <a:t>jong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Adolph </a:t>
            </a:r>
            <a:r>
              <a:rPr sz="1026" spc="-58" dirty="0">
                <a:latin typeface="Arial"/>
                <a:cs typeface="Arial"/>
              </a:rPr>
              <a:t>Juliaan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1840,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51" dirty="0">
                <a:latin typeface="Arial"/>
                <a:cs typeface="Arial"/>
              </a:rPr>
              <a:t>Carolina </a:t>
            </a:r>
            <a:r>
              <a:rPr sz="1026" spc="-35" dirty="0">
                <a:latin typeface="Arial"/>
                <a:cs typeface="Arial"/>
              </a:rPr>
              <a:t>Nijhove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5" dirty="0">
                <a:latin typeface="Arial"/>
                <a:cs typeface="Arial"/>
              </a:rPr>
              <a:t>jong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 </a:t>
            </a:r>
            <a:r>
              <a:rPr sz="1026" spc="-32" dirty="0">
                <a:latin typeface="Arial"/>
                <a:cs typeface="Arial"/>
              </a:rPr>
              <a:t>Marius </a:t>
            </a:r>
            <a:r>
              <a:rPr sz="1026" spc="-42" dirty="0">
                <a:latin typeface="Arial"/>
                <a:cs typeface="Arial"/>
              </a:rPr>
              <a:t>Bernard,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1843,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51" dirty="0">
                <a:latin typeface="Arial"/>
                <a:cs typeface="Arial"/>
              </a:rPr>
              <a:t>Carolina </a:t>
            </a:r>
            <a:r>
              <a:rPr sz="1026" spc="-35" dirty="0">
                <a:latin typeface="Arial"/>
                <a:cs typeface="Arial"/>
              </a:rPr>
              <a:t>Nijhove </a:t>
            </a:r>
            <a:r>
              <a:rPr sz="1026" spc="-3" dirty="0">
                <a:latin typeface="Arial"/>
                <a:cs typeface="Arial"/>
              </a:rPr>
              <a:t>te </a:t>
            </a:r>
            <a:r>
              <a:rPr sz="1026" spc="-35" dirty="0">
                <a:latin typeface="Arial"/>
                <a:cs typeface="Arial"/>
              </a:rPr>
              <a:t>jong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Nijhove,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Helena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Maria,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1846,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1" dirty="0">
                <a:latin typeface="Arial"/>
                <a:cs typeface="Arial"/>
              </a:rPr>
              <a:t> Carolina </a:t>
            </a:r>
            <a:r>
              <a:rPr sz="1026" spc="-35" dirty="0">
                <a:latin typeface="Arial"/>
                <a:cs typeface="Arial"/>
              </a:rPr>
              <a:t>Nijhove,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te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</a:t>
            </a:r>
            <a:endParaRPr sz="1026">
              <a:latin typeface="Arial"/>
              <a:cs typeface="Arial"/>
            </a:endParaRPr>
          </a:p>
          <a:p>
            <a:pPr marL="8145" marR="701650">
              <a:lnSpc>
                <a:spcPct val="152500"/>
              </a:lnSpc>
              <a:tabLst>
                <a:tab pos="933768" algn="l"/>
                <a:tab pos="2174177" algn="l"/>
              </a:tabLst>
            </a:pPr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okt</a:t>
            </a:r>
            <a:r>
              <a:rPr sz="1026" spc="-32" dirty="0">
                <a:latin typeface="Arial"/>
                <a:cs typeface="Arial"/>
              </a:rPr>
              <a:t>ob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80" dirty="0">
                <a:latin typeface="Arial"/>
                <a:cs typeface="Arial"/>
              </a:rPr>
              <a:t>Bd</a:t>
            </a:r>
            <a:r>
              <a:rPr sz="1026" spc="6" dirty="0">
                <a:latin typeface="Arial"/>
                <a:cs typeface="Arial"/>
              </a:rPr>
              <a:t>l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D’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58" dirty="0">
                <a:latin typeface="Arial"/>
                <a:cs typeface="Arial"/>
              </a:rPr>
              <a:t>ad</a:t>
            </a:r>
            <a:r>
              <a:rPr sz="1026" spc="32" dirty="0">
                <a:latin typeface="Arial"/>
                <a:cs typeface="Arial"/>
              </a:rPr>
              <a:t>e</a:t>
            </a:r>
            <a:r>
              <a:rPr sz="1026" spc="16" dirty="0">
                <a:latin typeface="Arial"/>
                <a:cs typeface="Arial"/>
              </a:rPr>
              <a:t>/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54" dirty="0">
                <a:latin typeface="Arial"/>
                <a:cs typeface="Arial"/>
              </a:rPr>
              <a:t>F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96" dirty="0">
                <a:latin typeface="Arial"/>
                <a:cs typeface="Arial"/>
              </a:rPr>
              <a:t>A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Cu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13" dirty="0">
                <a:latin typeface="Arial"/>
                <a:cs typeface="Arial"/>
              </a:rPr>
              <a:t>at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13" dirty="0">
                <a:latin typeface="Arial"/>
                <a:cs typeface="Arial"/>
              </a:rPr>
              <a:t>r  </a:t>
            </a:r>
            <a:r>
              <a:rPr sz="1026" spc="-48" dirty="0">
                <a:latin typeface="Arial"/>
                <a:cs typeface="Arial"/>
              </a:rPr>
              <a:t>Destrede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196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Johanna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Jeanette</a:t>
            </a:r>
            <a:r>
              <a:rPr sz="1026" spc="199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1799	</a:t>
            </a:r>
            <a:r>
              <a:rPr sz="1026" spc="-48" dirty="0">
                <a:latin typeface="Arial"/>
                <a:cs typeface="Arial"/>
              </a:rPr>
              <a:t>Huisbediende</a:t>
            </a:r>
            <a:endParaRPr sz="1026">
              <a:latin typeface="Arial"/>
              <a:cs typeface="Arial"/>
            </a:endParaRPr>
          </a:p>
          <a:p>
            <a:pPr marL="8145" marR="22397">
              <a:lnSpc>
                <a:spcPct val="109500"/>
              </a:lnSpc>
              <a:spcBef>
                <a:spcPts val="6"/>
              </a:spcBef>
              <a:tabLst>
                <a:tab pos="975712" algn="l"/>
              </a:tabLst>
            </a:pPr>
            <a:r>
              <a:rPr sz="1026" spc="-42" dirty="0">
                <a:latin typeface="Arial"/>
                <a:cs typeface="Arial"/>
              </a:rPr>
              <a:t>Destrede; </a:t>
            </a:r>
            <a:r>
              <a:rPr sz="1026" spc="-48" dirty="0">
                <a:latin typeface="Arial"/>
                <a:cs typeface="Arial"/>
              </a:rPr>
              <a:t>Magdalena </a:t>
            </a:r>
            <a:r>
              <a:rPr sz="1026" spc="-22" dirty="0">
                <a:latin typeface="Arial"/>
                <a:cs typeface="Arial"/>
              </a:rPr>
              <a:t>Henriette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2" dirty="0">
                <a:latin typeface="Arial"/>
                <a:cs typeface="Arial"/>
              </a:rPr>
              <a:t>1817;do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Johanna, </a:t>
            </a:r>
            <a:r>
              <a:rPr sz="1026" spc="-45" dirty="0">
                <a:latin typeface="Arial"/>
                <a:cs typeface="Arial"/>
              </a:rPr>
              <a:t>Naaister 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Destrede </a:t>
            </a:r>
            <a:r>
              <a:rPr sz="1026" spc="-64" dirty="0">
                <a:latin typeface="Arial"/>
                <a:cs typeface="Arial"/>
              </a:rPr>
              <a:t>Johannis </a:t>
            </a:r>
            <a:r>
              <a:rPr sz="1026" spc="-22" dirty="0">
                <a:latin typeface="Arial"/>
                <a:cs typeface="Arial"/>
              </a:rPr>
              <a:t>Willem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1819,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Johanna, </a:t>
            </a:r>
            <a:r>
              <a:rPr sz="1026" spc="-45" dirty="0">
                <a:latin typeface="Arial"/>
                <a:cs typeface="Arial"/>
              </a:rPr>
              <a:t>Timmerman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Destrede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Amelia	</a:t>
            </a:r>
            <a:r>
              <a:rPr sz="1026" spc="-55" dirty="0">
                <a:latin typeface="Arial"/>
                <a:cs typeface="Arial"/>
              </a:rPr>
              <a:t>geb. </a:t>
            </a:r>
            <a:r>
              <a:rPr sz="1026" spc="-48" dirty="0">
                <a:latin typeface="Arial"/>
                <a:cs typeface="Arial"/>
              </a:rPr>
              <a:t>1823,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Johanna,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45" dirty="0">
                <a:latin typeface="Arial"/>
                <a:cs typeface="Arial"/>
              </a:rPr>
              <a:t> Destrede, </a:t>
            </a:r>
            <a:r>
              <a:rPr sz="1026" spc="-48" dirty="0">
                <a:latin typeface="Arial"/>
                <a:cs typeface="Arial"/>
              </a:rPr>
              <a:t>Isabella,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1825,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Johanna, </a:t>
            </a:r>
            <a:r>
              <a:rPr sz="1026" spc="-45" dirty="0">
                <a:latin typeface="Arial"/>
                <a:cs typeface="Arial"/>
              </a:rPr>
              <a:t>Wasvrouw 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96" dirty="0">
                <a:latin typeface="Arial"/>
                <a:cs typeface="Arial"/>
              </a:rPr>
              <a:t>Des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48" dirty="0">
                <a:latin typeface="Arial"/>
                <a:cs typeface="Arial"/>
              </a:rPr>
              <a:t>ede</a:t>
            </a:r>
            <a:r>
              <a:rPr sz="1026" spc="-22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-61" dirty="0">
                <a:latin typeface="Arial"/>
                <a:cs typeface="Arial"/>
              </a:rPr>
              <a:t>gb</a:t>
            </a:r>
            <a:r>
              <a:rPr sz="1026" spc="-26" dirty="0">
                <a:latin typeface="Arial"/>
                <a:cs typeface="Arial"/>
              </a:rPr>
              <a:t>er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112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57" dirty="0">
                <a:latin typeface="Arial"/>
                <a:cs typeface="Arial"/>
              </a:rPr>
              <a:t>G</a:t>
            </a:r>
            <a:r>
              <a:rPr sz="1026" spc="-48" dirty="0">
                <a:latin typeface="Arial"/>
                <a:cs typeface="Arial"/>
              </a:rPr>
              <a:t>eo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42" dirty="0">
                <a:latin typeface="Arial"/>
                <a:cs typeface="Arial"/>
              </a:rPr>
              <a:t>gi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29" dirty="0">
                <a:latin typeface="Arial"/>
                <a:cs typeface="Arial"/>
              </a:rPr>
              <a:t>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</a:t>
            </a:r>
            <a:r>
              <a:rPr sz="1026" spc="-58" dirty="0">
                <a:latin typeface="Arial"/>
                <a:cs typeface="Arial"/>
              </a:rPr>
              <a:t>b</a:t>
            </a:r>
            <a:r>
              <a:rPr sz="1026" spc="-55" dirty="0">
                <a:latin typeface="Arial"/>
                <a:cs typeface="Arial"/>
              </a:rPr>
              <a:t> 1849</a:t>
            </a:r>
            <a:r>
              <a:rPr sz="1026" spc="-26" dirty="0">
                <a:latin typeface="Arial"/>
                <a:cs typeface="Arial"/>
              </a:rPr>
              <a:t>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z</a:t>
            </a:r>
            <a:r>
              <a:rPr sz="1026" spc="-32" dirty="0">
                <a:latin typeface="Arial"/>
                <a:cs typeface="Arial"/>
              </a:rPr>
              <a:t>oo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9" dirty="0">
                <a:latin typeface="Arial"/>
                <a:cs typeface="Arial"/>
              </a:rPr>
              <a:t>I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ab</a:t>
            </a:r>
            <a:r>
              <a:rPr sz="1026" spc="-29" dirty="0">
                <a:latin typeface="Arial"/>
                <a:cs typeface="Arial"/>
              </a:rPr>
              <a:t>el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(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32" dirty="0">
                <a:latin typeface="Arial"/>
                <a:cs typeface="Arial"/>
              </a:rPr>
              <a:t>on</a:t>
            </a:r>
            <a:r>
              <a:rPr sz="1026" spc="-51" dirty="0">
                <a:latin typeface="Arial"/>
                <a:cs typeface="Arial"/>
              </a:rPr>
              <a:t>g)  </a:t>
            </a:r>
            <a:r>
              <a:rPr sz="1026" spc="-42" dirty="0">
                <a:latin typeface="Arial"/>
                <a:cs typeface="Arial"/>
              </a:rPr>
              <a:t>Destrede;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Francina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77" dirty="0">
                <a:latin typeface="Arial"/>
                <a:cs typeface="Arial"/>
              </a:rPr>
              <a:t>Jacoba,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1851,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Isabella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(te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jong)</a:t>
            </a:r>
            <a:endParaRPr sz="1026">
              <a:latin typeface="Arial"/>
              <a:cs typeface="Arial"/>
            </a:endParaRPr>
          </a:p>
          <a:p>
            <a:pPr marL="8145">
              <a:spcBef>
                <a:spcPts val="632"/>
              </a:spcBef>
            </a:pPr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48" dirty="0">
                <a:latin typeface="Arial"/>
                <a:cs typeface="Arial"/>
              </a:rPr>
              <a:t>ep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42" dirty="0">
                <a:latin typeface="Arial"/>
                <a:cs typeface="Arial"/>
              </a:rPr>
              <a:t>e</a:t>
            </a:r>
            <a:r>
              <a:rPr sz="1026" spc="-61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58" dirty="0">
                <a:latin typeface="Arial"/>
                <a:cs typeface="Arial"/>
              </a:rPr>
              <a:t>aa</a:t>
            </a:r>
            <a:r>
              <a:rPr sz="1026" spc="-32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6" dirty="0">
                <a:latin typeface="Arial"/>
                <a:cs typeface="Arial"/>
              </a:rPr>
              <a:t>A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157" dirty="0">
                <a:latin typeface="Arial"/>
                <a:cs typeface="Arial"/>
              </a:rPr>
              <a:t>F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28" dirty="0">
                <a:latin typeface="Arial"/>
                <a:cs typeface="Arial"/>
              </a:rPr>
              <a:t>T</a:t>
            </a:r>
            <a:r>
              <a:rPr sz="1026" spc="-32" dirty="0">
                <a:latin typeface="Arial"/>
                <a:cs typeface="Arial"/>
              </a:rPr>
              <a:t>h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32" dirty="0">
                <a:latin typeface="Arial"/>
                <a:cs typeface="Arial"/>
              </a:rPr>
              <a:t>m</a:t>
            </a:r>
            <a:endParaRPr sz="1026">
              <a:latin typeface="Arial"/>
              <a:cs typeface="Arial"/>
            </a:endParaRPr>
          </a:p>
          <a:p>
            <a:pPr marL="8145">
              <a:spcBef>
                <a:spcPts val="645"/>
              </a:spcBef>
            </a:pPr>
            <a:r>
              <a:rPr sz="1026" spc="-64" dirty="0">
                <a:latin typeface="Arial"/>
                <a:cs typeface="Arial"/>
              </a:rPr>
              <a:t>Them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Adelaida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Henriette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1806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huismeid</a:t>
            </a:r>
            <a:endParaRPr sz="1026">
              <a:latin typeface="Arial"/>
              <a:cs typeface="Arial"/>
            </a:endParaRPr>
          </a:p>
          <a:p>
            <a:pPr marL="8145" marR="151894">
              <a:lnSpc>
                <a:spcPct val="109200"/>
              </a:lnSpc>
              <a:spcBef>
                <a:spcPts val="10"/>
              </a:spcBef>
            </a:pPr>
            <a:r>
              <a:rPr sz="1026" spc="-55" dirty="0">
                <a:latin typeface="Arial"/>
                <a:cs typeface="Arial"/>
              </a:rPr>
              <a:t>Them; </a:t>
            </a:r>
            <a:r>
              <a:rPr sz="1026" spc="-42" dirty="0">
                <a:latin typeface="Arial"/>
                <a:cs typeface="Arial"/>
              </a:rPr>
              <a:t>Adriaan </a:t>
            </a:r>
            <a:r>
              <a:rPr sz="1026" spc="-61" dirty="0">
                <a:latin typeface="Arial"/>
                <a:cs typeface="Arial"/>
              </a:rPr>
              <a:t>Stephanus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1835 </a:t>
            </a:r>
            <a:r>
              <a:rPr sz="1026" spc="-45" dirty="0">
                <a:latin typeface="Arial"/>
                <a:cs typeface="Arial"/>
              </a:rPr>
              <a:t>;zoon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5" dirty="0">
                <a:latin typeface="Arial"/>
                <a:cs typeface="Arial"/>
              </a:rPr>
              <a:t>Adelaide </a:t>
            </a:r>
            <a:r>
              <a:rPr sz="1026" spc="-22" dirty="0">
                <a:latin typeface="Arial"/>
                <a:cs typeface="Arial"/>
              </a:rPr>
              <a:t>Henriette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Them; </a:t>
            </a:r>
            <a:r>
              <a:rPr sz="1026" spc="-26" dirty="0">
                <a:latin typeface="Arial"/>
                <a:cs typeface="Arial"/>
              </a:rPr>
              <a:t>Albertina </a:t>
            </a:r>
            <a:r>
              <a:rPr sz="1026" spc="-58" dirty="0">
                <a:latin typeface="Arial"/>
                <a:cs typeface="Arial"/>
              </a:rPr>
              <a:t>Felicissima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5" dirty="0">
                <a:latin typeface="Arial"/>
                <a:cs typeface="Arial"/>
              </a:rPr>
              <a:t>1840;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5" dirty="0">
                <a:latin typeface="Arial"/>
                <a:cs typeface="Arial"/>
              </a:rPr>
              <a:t>Adelaide </a:t>
            </a:r>
            <a:r>
              <a:rPr sz="1026" spc="-48" dirty="0">
                <a:latin typeface="Arial"/>
                <a:cs typeface="Arial"/>
              </a:rPr>
              <a:t>Henr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Them; </a:t>
            </a:r>
            <a:r>
              <a:rPr sz="1026" spc="-48" dirty="0">
                <a:latin typeface="Arial"/>
                <a:cs typeface="Arial"/>
              </a:rPr>
              <a:t>Henry </a:t>
            </a:r>
            <a:r>
              <a:rPr sz="1026" spc="-67" dirty="0">
                <a:latin typeface="Arial"/>
                <a:cs typeface="Arial"/>
              </a:rPr>
              <a:t>Constans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5" dirty="0">
                <a:latin typeface="Arial"/>
                <a:cs typeface="Arial"/>
              </a:rPr>
              <a:t>1841; </a:t>
            </a:r>
            <a:r>
              <a:rPr sz="1026" spc="-58" dirty="0">
                <a:latin typeface="Arial"/>
                <a:cs typeface="Arial"/>
              </a:rPr>
              <a:t>zon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8" dirty="0">
                <a:latin typeface="Arial"/>
                <a:cs typeface="Arial"/>
              </a:rPr>
              <a:t>Adelaida </a:t>
            </a:r>
            <a:r>
              <a:rPr sz="1026" spc="-22" dirty="0">
                <a:latin typeface="Arial"/>
                <a:cs typeface="Arial"/>
              </a:rPr>
              <a:t>Henriette </a:t>
            </a:r>
            <a:r>
              <a:rPr sz="1026" spc="-19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Them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Francois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Theodorus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1847, </a:t>
            </a:r>
            <a:r>
              <a:rPr sz="1026" spc="-51" dirty="0">
                <a:latin typeface="Arial"/>
                <a:cs typeface="Arial"/>
              </a:rPr>
              <a:t>zoon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Adelaida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Henriette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1182" y="489149"/>
            <a:ext cx="3671718" cy="5701840"/>
          </a:xfrm>
          <a:prstGeom prst="rect">
            <a:avLst/>
          </a:prstGeom>
        </p:spPr>
        <p:txBody>
          <a:bodyPr vert="horz" wrap="square" lIns="0" tIns="90001" rIns="0" bIns="0" rtlCol="0">
            <a:spAutoFit/>
          </a:bodyPr>
          <a:lstStyle/>
          <a:p>
            <a:pPr marL="8145">
              <a:spcBef>
                <a:spcPts val="709"/>
              </a:spcBef>
            </a:pPr>
            <a:r>
              <a:rPr sz="1026" spc="-51" dirty="0">
                <a:latin typeface="Arial"/>
                <a:cs typeface="Arial"/>
              </a:rPr>
              <a:t>15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november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1851.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Eigen.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Elisabeth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Lindenberg</a:t>
            </a:r>
            <a:endParaRPr sz="1026">
              <a:latin typeface="Arial"/>
              <a:cs typeface="Arial"/>
            </a:endParaRPr>
          </a:p>
          <a:p>
            <a:pPr marL="8145" marR="15882">
              <a:lnSpc>
                <a:spcPct val="108800"/>
              </a:lnSpc>
              <a:spcBef>
                <a:spcPts val="539"/>
              </a:spcBef>
            </a:pPr>
            <a:r>
              <a:rPr sz="1026" spc="-48" dirty="0">
                <a:latin typeface="Arial"/>
                <a:cs typeface="Arial"/>
              </a:rPr>
              <a:t>Lindenberg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Fransiscus</a:t>
            </a:r>
            <a:r>
              <a:rPr sz="1026" spc="-55" dirty="0">
                <a:latin typeface="Arial"/>
                <a:cs typeface="Arial"/>
              </a:rPr>
              <a:t> Fabricius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geb.</a:t>
            </a:r>
            <a:r>
              <a:rPr sz="1026" spc="-51" dirty="0">
                <a:latin typeface="Arial"/>
                <a:cs typeface="Arial"/>
              </a:rPr>
              <a:t> 1833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(zoon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71" dirty="0">
                <a:latin typeface="Arial"/>
                <a:cs typeface="Arial"/>
              </a:rPr>
              <a:t>El.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Lindenberg)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Timmerman</a:t>
            </a:r>
            <a:endParaRPr sz="1026">
              <a:latin typeface="Arial"/>
              <a:cs typeface="Arial"/>
            </a:endParaRPr>
          </a:p>
          <a:p>
            <a:pPr marL="8145" marR="1137787">
              <a:lnSpc>
                <a:spcPts val="1879"/>
              </a:lnSpc>
              <a:spcBef>
                <a:spcPts val="154"/>
              </a:spcBef>
              <a:tabLst>
                <a:tab pos="1095437" algn="l"/>
                <a:tab pos="1799122" algn="l"/>
              </a:tabLst>
            </a:pPr>
            <a:r>
              <a:rPr sz="1026" spc="-51" dirty="0">
                <a:latin typeface="Arial"/>
                <a:cs typeface="Arial"/>
              </a:rPr>
              <a:t>2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42" dirty="0">
                <a:latin typeface="Arial"/>
                <a:cs typeface="Arial"/>
              </a:rPr>
              <a:t>ove</a:t>
            </a:r>
            <a:r>
              <a:rPr sz="1026" spc="-64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6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67" dirty="0">
                <a:latin typeface="Arial"/>
                <a:cs typeface="Arial"/>
              </a:rPr>
              <a:t>H.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16" dirty="0">
                <a:latin typeface="Arial"/>
                <a:cs typeface="Arial"/>
              </a:rPr>
              <a:t>M</a:t>
            </a:r>
            <a:r>
              <a:rPr sz="1026" spc="-38" dirty="0">
                <a:latin typeface="Arial"/>
                <a:cs typeface="Arial"/>
              </a:rPr>
              <a:t>eer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96" dirty="0">
                <a:latin typeface="Arial"/>
                <a:cs typeface="Arial"/>
              </a:rPr>
              <a:t>C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13" dirty="0">
                <a:latin typeface="Arial"/>
                <a:cs typeface="Arial"/>
              </a:rPr>
              <a:t>r  </a:t>
            </a:r>
            <a:r>
              <a:rPr sz="1026" spc="-80" dirty="0">
                <a:latin typeface="Arial"/>
                <a:cs typeface="Arial"/>
              </a:rPr>
              <a:t>Sol</a:t>
            </a:r>
            <a:r>
              <a:rPr sz="1026" spc="-61" dirty="0">
                <a:latin typeface="Arial"/>
                <a:cs typeface="Arial"/>
              </a:rPr>
              <a:t>os</a:t>
            </a:r>
            <a:r>
              <a:rPr sz="1026" spc="-32" dirty="0">
                <a:latin typeface="Arial"/>
                <a:cs typeface="Arial"/>
              </a:rPr>
              <a:t>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5" dirty="0">
                <a:latin typeface="Arial"/>
                <a:cs typeface="Arial"/>
              </a:rPr>
              <a:t>Ja</a:t>
            </a:r>
            <a:r>
              <a:rPr sz="1026" spc="-58" dirty="0">
                <a:latin typeface="Arial"/>
                <a:cs typeface="Arial"/>
              </a:rPr>
              <a:t>cob</a:t>
            </a:r>
            <a:r>
              <a:rPr sz="1026" spc="-55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25" dirty="0">
                <a:latin typeface="Arial"/>
                <a:cs typeface="Arial"/>
              </a:rPr>
              <a:t>Je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48" dirty="0">
                <a:latin typeface="Arial"/>
                <a:cs typeface="Arial"/>
              </a:rPr>
              <a:t>n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10" dirty="0">
                <a:latin typeface="Arial"/>
                <a:cs typeface="Arial"/>
              </a:rPr>
              <a:t>tt</a:t>
            </a:r>
            <a:r>
              <a:rPr sz="1026" spc="29" dirty="0">
                <a:latin typeface="Arial"/>
                <a:cs typeface="Arial"/>
              </a:rPr>
              <a:t>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</a:t>
            </a:r>
            <a:r>
              <a:rPr sz="1026" spc="-58" dirty="0">
                <a:latin typeface="Arial"/>
                <a:cs typeface="Arial"/>
              </a:rPr>
              <a:t>b </a:t>
            </a:r>
            <a:r>
              <a:rPr sz="1026" spc="-51" dirty="0">
                <a:latin typeface="Arial"/>
                <a:cs typeface="Arial"/>
              </a:rPr>
              <a:t>178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80" dirty="0">
                <a:latin typeface="Arial"/>
                <a:cs typeface="Arial"/>
              </a:rPr>
              <a:t>H</a:t>
            </a:r>
            <a:r>
              <a:rPr sz="1026" spc="-61" dirty="0">
                <a:latin typeface="Arial"/>
                <a:cs typeface="Arial"/>
              </a:rPr>
              <a:t>u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48" dirty="0">
                <a:latin typeface="Arial"/>
                <a:cs typeface="Arial"/>
              </a:rPr>
              <a:t>ed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e</a:t>
            </a:r>
            <a:endParaRPr sz="1026">
              <a:latin typeface="Arial"/>
              <a:cs typeface="Arial"/>
            </a:endParaRPr>
          </a:p>
          <a:p>
            <a:pPr marL="8145">
              <a:lnSpc>
                <a:spcPts val="1183"/>
              </a:lnSpc>
            </a:pPr>
            <a:r>
              <a:rPr sz="1026" spc="-67" dirty="0">
                <a:latin typeface="Arial"/>
                <a:cs typeface="Arial"/>
              </a:rPr>
              <a:t>Solos: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Floortje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Henriette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geb.1808</a:t>
            </a:r>
            <a:r>
              <a:rPr sz="1026" spc="-3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doch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Jacoba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Jeannette,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Huisbed</a:t>
            </a:r>
            <a:endParaRPr sz="1026">
              <a:latin typeface="Arial"/>
              <a:cs typeface="Arial"/>
            </a:endParaRPr>
          </a:p>
          <a:p>
            <a:pPr marL="8145" marR="10181">
              <a:lnSpc>
                <a:spcPct val="109200"/>
              </a:lnSpc>
              <a:spcBef>
                <a:spcPts val="10"/>
              </a:spcBef>
              <a:tabLst>
                <a:tab pos="740743" algn="l"/>
              </a:tabLst>
            </a:pPr>
            <a:r>
              <a:rPr sz="1026" spc="-67" dirty="0">
                <a:latin typeface="Arial"/>
                <a:cs typeface="Arial"/>
              </a:rPr>
              <a:t>Solos;</a:t>
            </a:r>
            <a:r>
              <a:rPr sz="1026" spc="-29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Jacoba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Rosalina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1" dirty="0">
                <a:latin typeface="Arial"/>
                <a:cs typeface="Arial"/>
              </a:rPr>
              <a:t> 1832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doch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Floortje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Henr.</a:t>
            </a:r>
            <a:r>
              <a:rPr sz="1026" spc="-48" dirty="0">
                <a:latin typeface="Arial"/>
                <a:cs typeface="Arial"/>
              </a:rPr>
              <a:t> Huisbediende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Solos;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Pietje	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1835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6" dirty="0">
                <a:latin typeface="Arial"/>
                <a:cs typeface="Arial"/>
              </a:rPr>
              <a:t>Floortje </a:t>
            </a:r>
            <a:r>
              <a:rPr sz="1026" spc="-22" dirty="0">
                <a:latin typeface="Arial"/>
                <a:cs typeface="Arial"/>
              </a:rPr>
              <a:t>Henriette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Solos;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Jacob</a:t>
            </a:r>
            <a:r>
              <a:rPr sz="1026" spc="-48" dirty="0">
                <a:latin typeface="Arial"/>
                <a:cs typeface="Arial"/>
              </a:rPr>
              <a:t> Alexander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1" dirty="0">
                <a:latin typeface="Arial"/>
                <a:cs typeface="Arial"/>
              </a:rPr>
              <a:t> 1838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Floortje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Henr.</a:t>
            </a:r>
            <a:r>
              <a:rPr sz="1026" spc="-48" dirty="0">
                <a:latin typeface="Arial"/>
                <a:cs typeface="Arial"/>
              </a:rPr>
              <a:t> Huisbedien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Solos;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Emelina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Josephina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1854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doch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Floortje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Henr.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(te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jong)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1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62">
              <a:latin typeface="Arial"/>
              <a:cs typeface="Arial"/>
            </a:endParaRPr>
          </a:p>
          <a:p>
            <a:pPr marL="8145"/>
            <a:r>
              <a:rPr sz="1026" spc="-51" dirty="0">
                <a:latin typeface="Arial"/>
                <a:cs typeface="Arial"/>
              </a:rPr>
              <a:t>2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42" dirty="0">
                <a:latin typeface="Arial"/>
                <a:cs typeface="Arial"/>
              </a:rPr>
              <a:t>ove</a:t>
            </a:r>
            <a:r>
              <a:rPr sz="1026" spc="-64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6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61" dirty="0">
                <a:latin typeface="Arial"/>
                <a:cs typeface="Arial"/>
              </a:rPr>
              <a:t> </a:t>
            </a:r>
            <a:r>
              <a:rPr sz="1026" spc="-99" dirty="0">
                <a:latin typeface="Arial"/>
                <a:cs typeface="Arial"/>
              </a:rPr>
              <a:t>D</a:t>
            </a:r>
            <a:r>
              <a:rPr sz="1026" spc="-38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Kes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26" dirty="0">
                <a:latin typeface="Arial"/>
                <a:cs typeface="Arial"/>
              </a:rPr>
              <a:t>er</a:t>
            </a:r>
            <a:r>
              <a:rPr sz="1026" spc="-48" dirty="0">
                <a:latin typeface="Arial"/>
                <a:cs typeface="Arial"/>
              </a:rPr>
              <a:t>en</a:t>
            </a:r>
            <a:endParaRPr sz="1026">
              <a:latin typeface="Arial"/>
              <a:cs typeface="Arial"/>
            </a:endParaRPr>
          </a:p>
          <a:p>
            <a:pPr marL="8145">
              <a:spcBef>
                <a:spcPts val="648"/>
              </a:spcBef>
            </a:pPr>
            <a:r>
              <a:rPr sz="1026" spc="-58" dirty="0">
                <a:latin typeface="Arial"/>
                <a:cs typeface="Arial"/>
              </a:rPr>
              <a:t>Kest; </a:t>
            </a:r>
            <a:r>
              <a:rPr sz="1026" spc="-64" dirty="0">
                <a:latin typeface="Arial"/>
                <a:cs typeface="Arial"/>
              </a:rPr>
              <a:t>Josephina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Philippina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1821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Huisbediende</a:t>
            </a:r>
            <a:endParaRPr sz="1026">
              <a:latin typeface="Arial"/>
              <a:cs typeface="Arial"/>
            </a:endParaRPr>
          </a:p>
          <a:p>
            <a:pPr marL="8145" marR="46424">
              <a:lnSpc>
                <a:spcPct val="109600"/>
              </a:lnSpc>
              <a:spcBef>
                <a:spcPts val="3"/>
              </a:spcBef>
            </a:pPr>
            <a:r>
              <a:rPr sz="1026" spc="-58" dirty="0">
                <a:latin typeface="Arial"/>
                <a:cs typeface="Arial"/>
              </a:rPr>
              <a:t>Kest; </a:t>
            </a:r>
            <a:r>
              <a:rPr sz="1026" spc="-29" dirty="0">
                <a:latin typeface="Arial"/>
                <a:cs typeface="Arial"/>
              </a:rPr>
              <a:t>Minerva,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1840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64" dirty="0">
                <a:latin typeface="Arial"/>
                <a:cs typeface="Arial"/>
              </a:rPr>
              <a:t>Josephina </a:t>
            </a:r>
            <a:r>
              <a:rPr sz="1026" spc="-35" dirty="0">
                <a:latin typeface="Arial"/>
                <a:cs typeface="Arial"/>
              </a:rPr>
              <a:t>Philipina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Kest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55" dirty="0">
                <a:latin typeface="Arial"/>
                <a:cs typeface="Arial"/>
              </a:rPr>
              <a:t>Damon, geb. </a:t>
            </a:r>
            <a:r>
              <a:rPr sz="1026" spc="-51" dirty="0">
                <a:latin typeface="Arial"/>
                <a:cs typeface="Arial"/>
              </a:rPr>
              <a:t>1840 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Josephina </a:t>
            </a:r>
            <a:r>
              <a:rPr sz="1026" spc="-35" dirty="0">
                <a:latin typeface="Arial"/>
                <a:cs typeface="Arial"/>
              </a:rPr>
              <a:t>Philipina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Kest; </a:t>
            </a:r>
            <a:r>
              <a:rPr sz="1026" spc="-45" dirty="0">
                <a:latin typeface="Arial"/>
                <a:cs typeface="Arial"/>
              </a:rPr>
              <a:t>Augustina </a:t>
            </a:r>
            <a:r>
              <a:rPr sz="1026" spc="-29" dirty="0">
                <a:latin typeface="Arial"/>
                <a:cs typeface="Arial"/>
              </a:rPr>
              <a:t>Marigo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1844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64" dirty="0">
                <a:latin typeface="Arial"/>
                <a:cs typeface="Arial"/>
              </a:rPr>
              <a:t>Josephina </a:t>
            </a:r>
            <a:r>
              <a:rPr sz="1026" spc="-93" dirty="0">
                <a:latin typeface="Arial"/>
                <a:cs typeface="Arial"/>
              </a:rPr>
              <a:t>Ph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Kest; </a:t>
            </a:r>
            <a:r>
              <a:rPr sz="1026" spc="-45" dirty="0">
                <a:latin typeface="Arial"/>
                <a:cs typeface="Arial"/>
              </a:rPr>
              <a:t>Amelia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Maria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1847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Josephina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3" dirty="0">
                <a:latin typeface="Arial"/>
                <a:cs typeface="Arial"/>
              </a:rPr>
              <a:t>Ph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(te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jong)</a:t>
            </a:r>
            <a:endParaRPr sz="1026">
              <a:latin typeface="Arial"/>
              <a:cs typeface="Arial"/>
            </a:endParaRPr>
          </a:p>
          <a:p>
            <a:pPr marL="8145" marR="9773">
              <a:lnSpc>
                <a:spcPct val="109200"/>
              </a:lnSpc>
              <a:spcBef>
                <a:spcPts val="13"/>
              </a:spcBef>
            </a:pPr>
            <a:r>
              <a:rPr sz="1026" spc="-67" dirty="0">
                <a:latin typeface="Arial"/>
                <a:cs typeface="Arial"/>
              </a:rPr>
              <a:t>Kest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Josua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Frederick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1" dirty="0">
                <a:latin typeface="Arial"/>
                <a:cs typeface="Arial"/>
              </a:rPr>
              <a:t> 1849  zoon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Josephina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93" dirty="0">
                <a:latin typeface="Arial"/>
                <a:cs typeface="Arial"/>
              </a:rPr>
              <a:t>Ph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(te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Kest; Helena Jacquelina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1852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Josephina </a:t>
            </a:r>
            <a:r>
              <a:rPr sz="1026" spc="-93" dirty="0">
                <a:latin typeface="Arial"/>
                <a:cs typeface="Arial"/>
              </a:rPr>
              <a:t>Ph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Kest; </a:t>
            </a:r>
            <a:r>
              <a:rPr sz="1026" spc="-48" dirty="0">
                <a:latin typeface="Arial"/>
                <a:cs typeface="Arial"/>
              </a:rPr>
              <a:t>Amalia Frederica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1853,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64" dirty="0">
                <a:latin typeface="Arial"/>
                <a:cs typeface="Arial"/>
              </a:rPr>
              <a:t>Josephina </a:t>
            </a:r>
            <a:r>
              <a:rPr sz="1026" spc="-93" dirty="0">
                <a:latin typeface="Arial"/>
                <a:cs typeface="Arial"/>
              </a:rPr>
              <a:t>Ph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Kest; </a:t>
            </a:r>
            <a:r>
              <a:rPr sz="1026" spc="-83" dirty="0">
                <a:latin typeface="Arial"/>
                <a:cs typeface="Arial"/>
              </a:rPr>
              <a:t>Jacoba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Adriana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1856</a:t>
            </a:r>
            <a:r>
              <a:rPr sz="1026" spc="176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Josephina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3" dirty="0">
                <a:latin typeface="Arial"/>
                <a:cs typeface="Arial"/>
              </a:rPr>
              <a:t>Ph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(te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jong)</a:t>
            </a:r>
            <a:endParaRPr sz="102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1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62">
              <a:latin typeface="Arial"/>
              <a:cs typeface="Arial"/>
            </a:endParaRPr>
          </a:p>
          <a:p>
            <a:pPr marL="8145"/>
            <a:r>
              <a:rPr sz="1026" spc="-51" dirty="0">
                <a:latin typeface="Arial"/>
                <a:cs typeface="Arial"/>
              </a:rPr>
              <a:t>20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september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1855.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H.Turin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voor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de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6" dirty="0">
                <a:latin typeface="Arial"/>
                <a:cs typeface="Arial"/>
              </a:rPr>
              <a:t>vrijdom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54" dirty="0">
                <a:latin typeface="Arial"/>
                <a:cs typeface="Arial"/>
              </a:rPr>
              <a:t>F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61" dirty="0">
                <a:latin typeface="Arial"/>
                <a:cs typeface="Arial"/>
              </a:rPr>
              <a:t>Amson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Curator</a:t>
            </a:r>
            <a:endParaRPr sz="1026">
              <a:latin typeface="Arial"/>
              <a:cs typeface="Arial"/>
            </a:endParaRPr>
          </a:p>
          <a:p>
            <a:pPr marL="8145" marR="103028">
              <a:lnSpc>
                <a:spcPct val="109400"/>
              </a:lnSpc>
              <a:spcBef>
                <a:spcPts val="532"/>
              </a:spcBef>
              <a:tabLst>
                <a:tab pos="434102" algn="l"/>
              </a:tabLst>
            </a:pPr>
            <a:r>
              <a:rPr sz="1026" spc="-29" dirty="0">
                <a:latin typeface="Arial"/>
                <a:cs typeface="Arial"/>
              </a:rPr>
              <a:t>Terijn;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Cornelia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Helena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Renette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geb.1817;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huisbediende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(d.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Elsie)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Terijn; </a:t>
            </a:r>
            <a:r>
              <a:rPr sz="1026" spc="-48" dirty="0">
                <a:latin typeface="Arial"/>
                <a:cs typeface="Arial"/>
              </a:rPr>
              <a:t>Jeanette </a:t>
            </a:r>
            <a:r>
              <a:rPr sz="1026" spc="-67" dirty="0">
                <a:latin typeface="Arial"/>
                <a:cs typeface="Arial"/>
              </a:rPr>
              <a:t>Louisa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1836,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5" dirty="0">
                <a:latin typeface="Arial"/>
                <a:cs typeface="Arial"/>
              </a:rPr>
              <a:t>Cornelia,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Naaister </a:t>
            </a:r>
            <a:r>
              <a:rPr sz="1026" spc="-29" dirty="0">
                <a:latin typeface="Arial"/>
                <a:cs typeface="Arial"/>
              </a:rPr>
              <a:t>, </a:t>
            </a:r>
            <a:r>
              <a:rPr sz="1026" spc="-26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Terijn;	</a:t>
            </a:r>
            <a:r>
              <a:rPr sz="1026" spc="-51" dirty="0">
                <a:latin typeface="Arial"/>
                <a:cs typeface="Arial"/>
              </a:rPr>
              <a:t>Elisabeth </a:t>
            </a:r>
            <a:r>
              <a:rPr sz="1026" spc="-67" dirty="0">
                <a:latin typeface="Arial"/>
                <a:cs typeface="Arial"/>
              </a:rPr>
              <a:t>Johanna </a:t>
            </a:r>
            <a:r>
              <a:rPr sz="1026" spc="-55" dirty="0">
                <a:latin typeface="Arial"/>
                <a:cs typeface="Arial"/>
              </a:rPr>
              <a:t>geb. </a:t>
            </a:r>
            <a:r>
              <a:rPr sz="1026" spc="-51" dirty="0">
                <a:latin typeface="Arial"/>
                <a:cs typeface="Arial"/>
              </a:rPr>
              <a:t>1841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8" dirty="0">
                <a:latin typeface="Arial"/>
                <a:cs typeface="Arial"/>
              </a:rPr>
              <a:t>Cornelia </a:t>
            </a:r>
            <a:r>
              <a:rPr sz="1026" spc="-58" dirty="0">
                <a:latin typeface="Arial"/>
                <a:cs typeface="Arial"/>
              </a:rPr>
              <a:t>Helena 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Terijn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61" dirty="0">
                <a:latin typeface="Arial"/>
                <a:cs typeface="Arial"/>
              </a:rPr>
              <a:t>Carolus </a:t>
            </a:r>
            <a:r>
              <a:rPr sz="1026" spc="-22" dirty="0">
                <a:latin typeface="Arial"/>
                <a:cs typeface="Arial"/>
              </a:rPr>
              <a:t>William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1850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48" dirty="0">
                <a:latin typeface="Arial"/>
                <a:cs typeface="Arial"/>
              </a:rPr>
              <a:t>Cornelia </a:t>
            </a:r>
            <a:r>
              <a:rPr sz="1026" spc="-13" dirty="0">
                <a:latin typeface="Arial"/>
                <a:cs typeface="Arial"/>
              </a:rPr>
              <a:t>(te </a:t>
            </a:r>
            <a:r>
              <a:rPr sz="1026" spc="-35" dirty="0">
                <a:latin typeface="Arial"/>
                <a:cs typeface="Arial"/>
              </a:rPr>
              <a:t>jong)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Terijn;</a:t>
            </a:r>
            <a:r>
              <a:rPr sz="1026" spc="173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Johanna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Paulina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1854</a:t>
            </a:r>
            <a:r>
              <a:rPr sz="1026" spc="176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48" dirty="0">
                <a:latin typeface="Arial"/>
                <a:cs typeface="Arial"/>
              </a:rPr>
              <a:t>Jeanette</a:t>
            </a:r>
            <a:r>
              <a:rPr sz="1026" spc="-58" dirty="0">
                <a:latin typeface="Arial"/>
                <a:cs typeface="Arial"/>
              </a:rPr>
              <a:t> Louisa;</a:t>
            </a:r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457" y="489149"/>
            <a:ext cx="3674569" cy="434002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48867" marR="407633">
              <a:lnSpc>
                <a:spcPct val="152500"/>
              </a:lnSpc>
              <a:spcBef>
                <a:spcPts val="61"/>
              </a:spcBef>
              <a:tabLst>
                <a:tab pos="1586958" algn="l"/>
              </a:tabLst>
            </a:pPr>
            <a:r>
              <a:rPr sz="1026" spc="-51" dirty="0">
                <a:latin typeface="Arial"/>
                <a:cs typeface="Arial"/>
              </a:rPr>
              <a:t>27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9" dirty="0">
                <a:latin typeface="Arial"/>
                <a:cs typeface="Arial"/>
              </a:rPr>
              <a:t>februari</a:t>
            </a:r>
            <a:r>
              <a:rPr sz="1026" spc="-51" dirty="0">
                <a:latin typeface="Arial"/>
                <a:cs typeface="Arial"/>
              </a:rPr>
              <a:t> 1850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eig.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12" dirty="0">
                <a:latin typeface="Arial"/>
                <a:cs typeface="Arial"/>
              </a:rPr>
              <a:t>G.F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64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Zichem;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Straatv.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C.S.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Spillenaar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Zichem;</a:t>
            </a:r>
            <a:r>
              <a:rPr sz="1026" spc="189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Juliana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geb.</a:t>
            </a:r>
            <a:r>
              <a:rPr sz="1026" spc="-51" dirty="0">
                <a:latin typeface="Arial"/>
                <a:cs typeface="Arial"/>
              </a:rPr>
              <a:t> 1798	</a:t>
            </a:r>
            <a:r>
              <a:rPr sz="1026" spc="-35" dirty="0">
                <a:latin typeface="Arial"/>
                <a:cs typeface="Arial"/>
              </a:rPr>
              <a:t>Kostplantster</a:t>
            </a:r>
            <a:endParaRPr sz="1026" dirty="0">
              <a:latin typeface="Arial"/>
              <a:cs typeface="Arial"/>
            </a:endParaRPr>
          </a:p>
          <a:p>
            <a:pPr marL="48867" marR="35836">
              <a:lnSpc>
                <a:spcPct val="109400"/>
              </a:lnSpc>
              <a:spcBef>
                <a:spcPts val="10"/>
              </a:spcBef>
            </a:pPr>
            <a:r>
              <a:rPr sz="1026" spc="-55" dirty="0">
                <a:latin typeface="Arial"/>
                <a:cs typeface="Arial"/>
              </a:rPr>
              <a:t>Zichem;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Martinus </a:t>
            </a:r>
            <a:r>
              <a:rPr sz="1026" spc="-42" dirty="0">
                <a:latin typeface="Arial"/>
                <a:cs typeface="Arial"/>
              </a:rPr>
              <a:t>Adriaan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58" dirty="0">
                <a:latin typeface="Arial"/>
                <a:cs typeface="Arial"/>
              </a:rPr>
              <a:t>Juliana</a:t>
            </a:r>
            <a:r>
              <a:rPr sz="1026" spc="-55" dirty="0">
                <a:latin typeface="Arial"/>
                <a:cs typeface="Arial"/>
              </a:rPr>
              <a:t> geb. </a:t>
            </a:r>
            <a:r>
              <a:rPr sz="1026" spc="-51" dirty="0">
                <a:latin typeface="Arial"/>
                <a:cs typeface="Arial"/>
              </a:rPr>
              <a:t>1812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Timmerman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Zichem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35" dirty="0">
                <a:latin typeface="Arial"/>
                <a:cs typeface="Arial"/>
              </a:rPr>
              <a:t>Dorothea </a:t>
            </a:r>
            <a:r>
              <a:rPr sz="1026" spc="-42" dirty="0">
                <a:latin typeface="Arial"/>
                <a:cs typeface="Arial"/>
              </a:rPr>
              <a:t>Christina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58" dirty="0">
                <a:latin typeface="Arial"/>
                <a:cs typeface="Arial"/>
              </a:rPr>
              <a:t>Juliana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1833 </a:t>
            </a:r>
            <a:r>
              <a:rPr sz="1026" spc="-45" dirty="0">
                <a:latin typeface="Arial"/>
                <a:cs typeface="Arial"/>
              </a:rPr>
              <a:t>Naaister </a:t>
            </a:r>
            <a:r>
              <a:rPr sz="1026" spc="-42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Zichem;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Elisabeth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Maria,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dochter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58" dirty="0">
                <a:latin typeface="Arial"/>
                <a:cs typeface="Arial"/>
              </a:rPr>
              <a:t>Juliana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1833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Naaister</a:t>
            </a:r>
            <a:endParaRPr sz="1026" dirty="0">
              <a:latin typeface="Arial"/>
              <a:cs typeface="Arial"/>
            </a:endParaRPr>
          </a:p>
          <a:p>
            <a:pPr marL="48867">
              <a:spcBef>
                <a:spcPts val="628"/>
              </a:spcBef>
            </a:pPr>
            <a:r>
              <a:rPr sz="1026" spc="-93" dirty="0">
                <a:latin typeface="Arial"/>
                <a:cs typeface="Arial"/>
              </a:rPr>
              <a:t>O</a:t>
            </a:r>
            <a:r>
              <a:rPr sz="1026" spc="-61" dirty="0">
                <a:latin typeface="Arial"/>
                <a:cs typeface="Arial"/>
              </a:rPr>
              <a:t>p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80" dirty="0">
                <a:latin typeface="Arial"/>
                <a:cs typeface="Arial"/>
              </a:rPr>
              <a:t>aa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hu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38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l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45" dirty="0">
                <a:latin typeface="Arial"/>
                <a:cs typeface="Arial"/>
              </a:rPr>
              <a:t>k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v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29" dirty="0">
                <a:latin typeface="Arial"/>
                <a:cs typeface="Arial"/>
              </a:rPr>
              <a:t>n</a:t>
            </a:r>
            <a:endParaRPr sz="1026" dirty="0">
              <a:latin typeface="Arial"/>
              <a:cs typeface="Arial"/>
            </a:endParaRPr>
          </a:p>
          <a:p>
            <a:pPr marL="48867">
              <a:spcBef>
                <a:spcPts val="632"/>
              </a:spcBef>
            </a:pPr>
            <a:r>
              <a:rPr sz="1026" spc="-58" dirty="0">
                <a:latin typeface="Arial"/>
                <a:cs typeface="Arial"/>
              </a:rPr>
              <a:t>Egbertus </a:t>
            </a:r>
            <a:r>
              <a:rPr sz="1026" spc="-48" dirty="0">
                <a:latin typeface="Arial"/>
                <a:cs typeface="Arial"/>
              </a:rPr>
              <a:t>Alexander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Dompig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(kleermaker)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Elisabeth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Zichem</a:t>
            </a:r>
            <a:endParaRPr sz="1026" dirty="0">
              <a:latin typeface="Arial"/>
              <a:cs typeface="Arial"/>
            </a:endParaRPr>
          </a:p>
          <a:p>
            <a:pPr marL="48867" marR="52939">
              <a:lnSpc>
                <a:spcPct val="108800"/>
              </a:lnSpc>
              <a:spcBef>
                <a:spcPts val="539"/>
              </a:spcBef>
              <a:tabLst>
                <a:tab pos="2222636" algn="l"/>
              </a:tabLst>
            </a:pPr>
            <a:r>
              <a:rPr sz="1026" spc="-51" dirty="0">
                <a:latin typeface="Arial"/>
                <a:cs typeface="Arial"/>
              </a:rPr>
              <a:t>1</a:t>
            </a:r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48" dirty="0">
                <a:latin typeface="Arial"/>
                <a:cs typeface="Arial"/>
              </a:rPr>
              <a:t>o</a:t>
            </a:r>
            <a:r>
              <a:rPr sz="1026" spc="-35" dirty="0">
                <a:latin typeface="Arial"/>
                <a:cs typeface="Arial"/>
              </a:rPr>
              <a:t>v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8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ei</a:t>
            </a:r>
            <a:r>
              <a:rPr sz="1026" spc="-61" dirty="0">
                <a:latin typeface="Arial"/>
                <a:cs typeface="Arial"/>
              </a:rPr>
              <a:t>g.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d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Do</a:t>
            </a:r>
            <a:r>
              <a:rPr sz="1026" spc="-73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p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87" dirty="0">
                <a:latin typeface="Arial"/>
                <a:cs typeface="Arial"/>
              </a:rPr>
              <a:t>g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</a:t>
            </a:r>
            <a:r>
              <a:rPr sz="1026" spc="-58" dirty="0">
                <a:latin typeface="Arial"/>
                <a:cs typeface="Arial"/>
              </a:rPr>
              <a:t>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47" dirty="0">
                <a:latin typeface="Arial"/>
                <a:cs typeface="Arial"/>
              </a:rPr>
              <a:t>Z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58" dirty="0">
                <a:latin typeface="Arial"/>
                <a:cs typeface="Arial"/>
              </a:rPr>
              <a:t>ch</a:t>
            </a:r>
            <a:r>
              <a:rPr sz="1026" spc="-42" dirty="0">
                <a:latin typeface="Arial"/>
                <a:cs typeface="Arial"/>
              </a:rPr>
              <a:t>e</a:t>
            </a:r>
            <a:r>
              <a:rPr sz="1026" spc="-55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32" dirty="0">
                <a:latin typeface="Arial"/>
                <a:cs typeface="Arial"/>
              </a:rPr>
              <a:t>nd</a:t>
            </a:r>
            <a:r>
              <a:rPr sz="1026" spc="-26" dirty="0">
                <a:latin typeface="Arial"/>
                <a:cs typeface="Arial"/>
              </a:rPr>
              <a:t>er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41" dirty="0">
                <a:latin typeface="Arial"/>
                <a:cs typeface="Arial"/>
              </a:rPr>
              <a:t>LL</a:t>
            </a:r>
            <a:r>
              <a:rPr sz="1026" spc="-186" dirty="0">
                <a:latin typeface="Arial"/>
                <a:cs typeface="Arial"/>
              </a:rPr>
              <a:t>J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47" dirty="0">
                <a:latin typeface="Arial"/>
                <a:cs typeface="Arial"/>
              </a:rPr>
              <a:t>Z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58" dirty="0">
                <a:latin typeface="Arial"/>
                <a:cs typeface="Arial"/>
              </a:rPr>
              <a:t>ch</a:t>
            </a:r>
            <a:r>
              <a:rPr sz="1026" spc="-42" dirty="0">
                <a:latin typeface="Arial"/>
                <a:cs typeface="Arial"/>
              </a:rPr>
              <a:t>e</a:t>
            </a:r>
            <a:r>
              <a:rPr sz="1026" spc="-61" dirty="0">
                <a:latin typeface="Arial"/>
                <a:cs typeface="Arial"/>
              </a:rPr>
              <a:t>m</a:t>
            </a:r>
            <a:r>
              <a:rPr sz="1026" spc="-26" dirty="0">
                <a:latin typeface="Arial"/>
                <a:cs typeface="Arial"/>
              </a:rPr>
              <a:t>.  </a:t>
            </a:r>
            <a:r>
              <a:rPr sz="1026" spc="-45" dirty="0">
                <a:latin typeface="Arial"/>
                <a:cs typeface="Arial"/>
              </a:rPr>
              <a:t>Mechiz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4" dirty="0">
                <a:latin typeface="Arial"/>
                <a:cs typeface="Arial"/>
              </a:rPr>
              <a:t>Johannis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Marius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4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1835	</a:t>
            </a:r>
            <a:r>
              <a:rPr sz="1026" spc="-48" dirty="0">
                <a:latin typeface="Arial"/>
                <a:cs typeface="Arial"/>
              </a:rPr>
              <a:t>Kleermaker</a:t>
            </a:r>
            <a:endParaRPr sz="1026" dirty="0">
              <a:latin typeface="Arial"/>
              <a:cs typeface="Arial"/>
            </a:endParaRPr>
          </a:p>
          <a:p>
            <a:pPr marL="48867" marR="50496">
              <a:lnSpc>
                <a:spcPct val="109400"/>
              </a:lnSpc>
              <a:spcBef>
                <a:spcPts val="532"/>
              </a:spcBef>
            </a:pPr>
            <a:r>
              <a:rPr sz="1026" spc="-35" dirty="0">
                <a:latin typeface="Arial"/>
                <a:cs typeface="Arial"/>
              </a:rPr>
              <a:t>Burgerlijke </a:t>
            </a:r>
            <a:r>
              <a:rPr sz="1026" spc="-58" dirty="0">
                <a:latin typeface="Arial"/>
                <a:cs typeface="Arial"/>
              </a:rPr>
              <a:t>Stand, </a:t>
            </a:r>
            <a:r>
              <a:rPr sz="1026" spc="-48" dirty="0">
                <a:latin typeface="Arial"/>
                <a:cs typeface="Arial"/>
              </a:rPr>
              <a:t>Paramaribo </a:t>
            </a:r>
            <a:r>
              <a:rPr sz="1026" spc="-29" dirty="0">
                <a:latin typeface="Arial"/>
                <a:cs typeface="Arial"/>
              </a:rPr>
              <a:t>, </a:t>
            </a:r>
            <a:r>
              <a:rPr sz="1026" spc="-51" dirty="0">
                <a:latin typeface="Arial"/>
                <a:cs typeface="Arial"/>
              </a:rPr>
              <a:t>11 </a:t>
            </a:r>
            <a:r>
              <a:rPr sz="1026" spc="-38" dirty="0">
                <a:latin typeface="Arial"/>
                <a:cs typeface="Arial"/>
              </a:rPr>
              <a:t>november </a:t>
            </a:r>
            <a:r>
              <a:rPr sz="1026" spc="-51" dirty="0">
                <a:latin typeface="Arial"/>
                <a:cs typeface="Arial"/>
              </a:rPr>
              <a:t>1864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6" dirty="0">
                <a:latin typeface="Arial"/>
                <a:cs typeface="Arial"/>
              </a:rPr>
              <a:t> </a:t>
            </a:r>
            <a:r>
              <a:rPr sz="1026" spc="-77" dirty="0">
                <a:latin typeface="Arial"/>
                <a:cs typeface="Arial"/>
              </a:rPr>
              <a:t>Op </a:t>
            </a:r>
            <a:r>
              <a:rPr sz="1026" spc="-45" dirty="0">
                <a:latin typeface="Arial"/>
                <a:cs typeface="Arial"/>
              </a:rPr>
              <a:t>heden </a:t>
            </a:r>
            <a:r>
              <a:rPr sz="1026" spc="-55" dirty="0">
                <a:latin typeface="Arial"/>
                <a:cs typeface="Arial"/>
              </a:rPr>
              <a:t>is 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aant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55" dirty="0">
                <a:latin typeface="Arial"/>
                <a:cs typeface="Arial"/>
              </a:rPr>
              <a:t>ke</a:t>
            </a:r>
            <a:r>
              <a:rPr sz="1026" spc="-16" dirty="0">
                <a:latin typeface="Arial"/>
                <a:cs typeface="Arial"/>
              </a:rPr>
              <a:t>ni</a:t>
            </a:r>
            <a:r>
              <a:rPr sz="1026" spc="-64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g </a:t>
            </a:r>
            <a:r>
              <a:rPr sz="1026" spc="-77" dirty="0">
                <a:latin typeface="Arial"/>
                <a:cs typeface="Arial"/>
              </a:rPr>
              <a:t>ge</a:t>
            </a:r>
            <a:r>
              <a:rPr sz="1026" spc="-61" dirty="0">
                <a:latin typeface="Arial"/>
                <a:cs typeface="Arial"/>
              </a:rPr>
              <a:t>daa</a:t>
            </a:r>
            <a:r>
              <a:rPr sz="1026" spc="-55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h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voorge</a:t>
            </a:r>
            <a:r>
              <a:rPr sz="1026" spc="-29" dirty="0">
                <a:latin typeface="Arial"/>
                <a:cs typeface="Arial"/>
              </a:rPr>
              <a:t>no</a:t>
            </a:r>
            <a:r>
              <a:rPr sz="1026" spc="-45" dirty="0">
                <a:latin typeface="Arial"/>
                <a:cs typeface="Arial"/>
              </a:rPr>
              <a:t>m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hu</a:t>
            </a:r>
            <a:r>
              <a:rPr sz="1026" spc="-32" dirty="0">
                <a:latin typeface="Arial"/>
                <a:cs typeface="Arial"/>
              </a:rPr>
              <a:t>w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45" dirty="0">
                <a:latin typeface="Arial"/>
                <a:cs typeface="Arial"/>
              </a:rPr>
              <a:t>k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-29" dirty="0">
                <a:latin typeface="Arial"/>
                <a:cs typeface="Arial"/>
              </a:rPr>
              <a:t>h</a:t>
            </a:r>
            <a:r>
              <a:rPr sz="1026" spc="-51" dirty="0">
                <a:latin typeface="Arial"/>
                <a:cs typeface="Arial"/>
              </a:rPr>
              <a:t>ann</a:t>
            </a:r>
            <a:r>
              <a:rPr sz="1026" spc="-55" dirty="0">
                <a:latin typeface="Arial"/>
                <a:cs typeface="Arial"/>
              </a:rPr>
              <a:t>e</a:t>
            </a:r>
            <a:r>
              <a:rPr sz="1026" spc="-80" dirty="0">
                <a:latin typeface="Arial"/>
                <a:cs typeface="Arial"/>
              </a:rPr>
              <a:t>s  </a:t>
            </a:r>
            <a:r>
              <a:rPr sz="1026" spc="-32" dirty="0">
                <a:latin typeface="Arial"/>
                <a:cs typeface="Arial"/>
              </a:rPr>
              <a:t>Marius </a:t>
            </a:r>
            <a:r>
              <a:rPr sz="1026" spc="-45" dirty="0">
                <a:latin typeface="Arial"/>
                <a:cs typeface="Arial"/>
              </a:rPr>
              <a:t>Mehciz en </a:t>
            </a:r>
            <a:r>
              <a:rPr sz="1026" spc="-48" dirty="0">
                <a:latin typeface="Arial"/>
                <a:cs typeface="Arial"/>
              </a:rPr>
              <a:t>Elisabeth </a:t>
            </a:r>
            <a:r>
              <a:rPr sz="1026" spc="-26" dirty="0">
                <a:latin typeface="Arial"/>
                <a:cs typeface="Arial"/>
              </a:rPr>
              <a:t>Maria </a:t>
            </a:r>
            <a:r>
              <a:rPr sz="1026" spc="-58" dirty="0">
                <a:latin typeface="Arial"/>
                <a:cs typeface="Arial"/>
              </a:rPr>
              <a:t>Zichem, </a:t>
            </a:r>
            <a:r>
              <a:rPr sz="1026" spc="-35" dirty="0">
                <a:latin typeface="Arial"/>
                <a:cs typeface="Arial"/>
              </a:rPr>
              <a:t>weduwe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58" dirty="0">
                <a:latin typeface="Arial"/>
                <a:cs typeface="Arial"/>
              </a:rPr>
              <a:t>Egbertus 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Alexander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Dompig.</a:t>
            </a:r>
            <a:r>
              <a:rPr sz="1026" spc="183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(huwelijk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was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op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20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nov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1864;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minderjarig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kind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163" dirty="0">
                <a:latin typeface="Arial"/>
                <a:cs typeface="Arial"/>
              </a:rPr>
              <a:t>LL</a:t>
            </a:r>
            <a:r>
              <a:rPr sz="1026" spc="-144" dirty="0">
                <a:latin typeface="Arial"/>
                <a:cs typeface="Arial"/>
              </a:rPr>
              <a:t>J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3" dirty="0">
                <a:latin typeface="Arial"/>
                <a:cs typeface="Arial"/>
              </a:rPr>
              <a:t>Zi</a:t>
            </a:r>
            <a:r>
              <a:rPr sz="1026" spc="-83" dirty="0">
                <a:latin typeface="Arial"/>
                <a:cs typeface="Arial"/>
              </a:rPr>
              <a:t>c</a:t>
            </a:r>
            <a:r>
              <a:rPr sz="1026" spc="-32" dirty="0">
                <a:latin typeface="Arial"/>
                <a:cs typeface="Arial"/>
              </a:rPr>
              <a:t>h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m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8" dirty="0">
                <a:latin typeface="Arial"/>
                <a:cs typeface="Arial"/>
              </a:rPr>
              <a:t>tti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32" dirty="0">
                <a:latin typeface="Arial"/>
                <a:cs typeface="Arial"/>
              </a:rPr>
              <a:t>d)</a:t>
            </a:r>
            <a:endParaRPr sz="1026" dirty="0">
              <a:latin typeface="Arial"/>
              <a:cs typeface="Arial"/>
            </a:endParaRPr>
          </a:p>
          <a:p>
            <a:pPr marL="48867">
              <a:spcBef>
                <a:spcPts val="645"/>
              </a:spcBef>
            </a:pPr>
            <a:r>
              <a:rPr sz="1026" spc="-109" dirty="0">
                <a:latin typeface="Arial"/>
                <a:cs typeface="Arial"/>
              </a:rPr>
              <a:t>G</a:t>
            </a:r>
            <a:r>
              <a:rPr sz="1026" spc="-77" dirty="0">
                <a:latin typeface="Arial"/>
                <a:cs typeface="Arial"/>
              </a:rPr>
              <a:t>o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48" dirty="0">
                <a:latin typeface="Arial"/>
                <a:cs typeface="Arial"/>
              </a:rPr>
              <a:t>v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71" dirty="0">
                <a:latin typeface="Arial"/>
                <a:cs typeface="Arial"/>
              </a:rPr>
              <a:t>ec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" dirty="0">
                <a:latin typeface="Arial"/>
                <a:cs typeface="Arial"/>
              </a:rPr>
              <a:t>et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93" dirty="0">
                <a:latin typeface="Arial"/>
                <a:cs typeface="Arial"/>
              </a:rPr>
              <a:t>Ko</a:t>
            </a:r>
            <a:r>
              <a:rPr sz="1026" spc="-38" dirty="0">
                <a:latin typeface="Arial"/>
                <a:cs typeface="Arial"/>
              </a:rPr>
              <a:t>mm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93" dirty="0">
                <a:latin typeface="Arial"/>
                <a:cs typeface="Arial"/>
              </a:rPr>
              <a:t>e</a:t>
            </a:r>
            <a:r>
              <a:rPr sz="1026" spc="-80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2</a:t>
            </a:r>
            <a:r>
              <a:rPr sz="1010" spc="-57" baseline="29100" dirty="0">
                <a:latin typeface="Arial"/>
                <a:cs typeface="Arial"/>
              </a:rPr>
              <a:t>e</a:t>
            </a:r>
            <a:r>
              <a:rPr sz="1010" spc="62" baseline="29100" dirty="0">
                <a:latin typeface="Arial"/>
                <a:cs typeface="Arial"/>
              </a:rPr>
              <a:t> </a:t>
            </a:r>
            <a:r>
              <a:rPr sz="1026" spc="-22" dirty="0">
                <a:latin typeface="Arial"/>
                <a:cs typeface="Arial"/>
              </a:rPr>
              <a:t>kl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6" dirty="0">
                <a:latin typeface="Arial"/>
                <a:cs typeface="Arial"/>
              </a:rPr>
              <a:t>A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157" dirty="0">
                <a:latin typeface="Arial"/>
                <a:cs typeface="Arial"/>
              </a:rPr>
              <a:t>F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van </a:t>
            </a:r>
            <a:r>
              <a:rPr sz="1026" spc="-96" dirty="0">
                <a:latin typeface="Arial"/>
                <a:cs typeface="Arial"/>
              </a:rPr>
              <a:t>A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on</a:t>
            </a:r>
            <a:endParaRPr sz="1026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18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962" dirty="0">
              <a:latin typeface="Arial"/>
              <a:cs typeface="Arial"/>
            </a:endParaRPr>
          </a:p>
          <a:p>
            <a:pPr marL="48867" algn="just"/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6" dirty="0">
                <a:latin typeface="Arial"/>
                <a:cs typeface="Arial"/>
              </a:rPr>
              <a:t>i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183</a:t>
            </a:r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ei</a:t>
            </a:r>
            <a:r>
              <a:rPr sz="1026" spc="-61" dirty="0">
                <a:latin typeface="Arial"/>
                <a:cs typeface="Arial"/>
              </a:rPr>
              <a:t>ge</a:t>
            </a:r>
            <a:r>
              <a:rPr sz="1026" spc="-58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p</a:t>
            </a:r>
            <a:r>
              <a:rPr sz="1026" spc="3" dirty="0">
                <a:latin typeface="Arial"/>
                <a:cs typeface="Arial"/>
              </a:rPr>
              <a:t>ill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-51" dirty="0">
                <a:latin typeface="Arial"/>
                <a:cs typeface="Arial"/>
              </a:rPr>
              <a:t>aar</a:t>
            </a:r>
            <a:endParaRPr sz="1026" dirty="0">
              <a:latin typeface="Arial"/>
              <a:cs typeface="Arial"/>
            </a:endParaRPr>
          </a:p>
          <a:p>
            <a:pPr marL="48867">
              <a:spcBef>
                <a:spcPts val="632"/>
              </a:spcBef>
            </a:pP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26" dirty="0">
                <a:latin typeface="Arial"/>
                <a:cs typeface="Arial"/>
              </a:rPr>
              <a:t>a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26" dirty="0">
                <a:latin typeface="Arial"/>
                <a:cs typeface="Arial"/>
              </a:rPr>
              <a:t>f</a:t>
            </a:r>
            <a:r>
              <a:rPr sz="1026" spc="-10" dirty="0">
                <a:latin typeface="Arial"/>
                <a:cs typeface="Arial"/>
              </a:rPr>
              <a:t>: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6" dirty="0">
                <a:latin typeface="Arial"/>
                <a:cs typeface="Arial"/>
              </a:rPr>
              <a:t>H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55" dirty="0">
                <a:latin typeface="Arial"/>
                <a:cs typeface="Arial"/>
              </a:rPr>
              <a:t>tt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32" dirty="0">
                <a:latin typeface="Arial"/>
                <a:cs typeface="Arial"/>
              </a:rPr>
              <a:t>nn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W</a:t>
            </a:r>
            <a:r>
              <a:rPr sz="1026" spc="3" dirty="0">
                <a:latin typeface="Arial"/>
                <a:cs typeface="Arial"/>
              </a:rPr>
              <a:t>il</a:t>
            </a:r>
            <a:r>
              <a:rPr sz="1026" spc="-32" dirty="0">
                <a:latin typeface="Arial"/>
                <a:cs typeface="Arial"/>
              </a:rPr>
              <a:t>h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26" dirty="0">
                <a:latin typeface="Arial"/>
                <a:cs typeface="Arial"/>
              </a:rPr>
              <a:t>m</a:t>
            </a:r>
            <a:r>
              <a:rPr sz="1026" spc="-10" dirty="0">
                <a:latin typeface="Arial"/>
                <a:cs typeface="Arial"/>
              </a:rPr>
              <a:t>i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77" dirty="0">
                <a:latin typeface="Arial"/>
                <a:cs typeface="Arial"/>
              </a:rPr>
              <a:t>a</a:t>
            </a:r>
            <a:endParaRPr sz="1026" dirty="0">
              <a:latin typeface="Arial"/>
              <a:cs typeface="Arial"/>
            </a:endParaRPr>
          </a:p>
          <a:p>
            <a:pPr marL="48867" marR="15882">
              <a:lnSpc>
                <a:spcPct val="109400"/>
              </a:lnSpc>
              <a:spcBef>
                <a:spcPts val="529"/>
              </a:spcBef>
            </a:pPr>
            <a:r>
              <a:rPr sz="1026" spc="-35" dirty="0">
                <a:latin typeface="Arial"/>
                <a:cs typeface="Arial"/>
              </a:rPr>
              <a:t>Leeft </a:t>
            </a:r>
            <a:r>
              <a:rPr sz="1026" spc="-64" dirty="0">
                <a:latin typeface="Arial"/>
                <a:cs typeface="Arial"/>
              </a:rPr>
              <a:t>samen </a:t>
            </a:r>
            <a:r>
              <a:rPr sz="1026" spc="-13" dirty="0">
                <a:latin typeface="Arial"/>
                <a:cs typeface="Arial"/>
              </a:rPr>
              <a:t>met </a:t>
            </a:r>
            <a:r>
              <a:rPr sz="1026" spc="-71" dirty="0">
                <a:latin typeface="Arial"/>
                <a:cs typeface="Arial"/>
              </a:rPr>
              <a:t>Samuel </a:t>
            </a:r>
            <a:r>
              <a:rPr sz="1026" spc="-45" dirty="0">
                <a:latin typeface="Arial"/>
                <a:cs typeface="Arial"/>
              </a:rPr>
              <a:t>Benjamin </a:t>
            </a:r>
            <a:r>
              <a:rPr sz="1026" spc="-80" dirty="0">
                <a:latin typeface="Arial"/>
                <a:cs typeface="Arial"/>
              </a:rPr>
              <a:t>Sanches;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73" dirty="0">
                <a:latin typeface="Arial"/>
                <a:cs typeface="Arial"/>
              </a:rPr>
              <a:t>Johan </a:t>
            </a:r>
            <a:r>
              <a:rPr sz="1026" spc="-67" dirty="0">
                <a:latin typeface="Arial"/>
                <a:cs typeface="Arial"/>
              </a:rPr>
              <a:t>Charles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i</a:t>
            </a:r>
            <a:r>
              <a:rPr sz="1026" spc="-16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1834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-29" dirty="0">
                <a:latin typeface="Arial"/>
                <a:cs typeface="Arial"/>
              </a:rPr>
              <a:t>p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2</a:t>
            </a:r>
            <a:r>
              <a:rPr sz="1026" spc="-48" dirty="0">
                <a:latin typeface="Arial"/>
                <a:cs typeface="Arial"/>
              </a:rPr>
              <a:t>4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77" dirty="0">
                <a:latin typeface="Arial"/>
                <a:cs typeface="Arial"/>
              </a:rPr>
              <a:t>e</a:t>
            </a:r>
            <a:r>
              <a:rPr sz="1026" spc="-64" dirty="0">
                <a:latin typeface="Arial"/>
                <a:cs typeface="Arial"/>
              </a:rPr>
              <a:t>c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184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10" dirty="0">
                <a:latin typeface="Arial"/>
                <a:cs typeface="Arial"/>
              </a:rPr>
              <a:t>or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58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o</a:t>
            </a:r>
            <a:r>
              <a:rPr sz="1026" spc="-29" dirty="0">
                <a:latin typeface="Arial"/>
                <a:cs typeface="Arial"/>
              </a:rPr>
              <a:t>p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ver</a:t>
            </a:r>
            <a:r>
              <a:rPr sz="1026" spc="-109" dirty="0">
                <a:latin typeface="Arial"/>
                <a:cs typeface="Arial"/>
              </a:rPr>
              <a:t>z</a:t>
            </a:r>
            <a:r>
              <a:rPr sz="1026" spc="-51" dirty="0">
                <a:latin typeface="Arial"/>
                <a:cs typeface="Arial"/>
              </a:rPr>
              <a:t>oe</a:t>
            </a:r>
            <a:r>
              <a:rPr sz="1026" spc="-42" dirty="0">
                <a:latin typeface="Arial"/>
                <a:cs typeface="Arial"/>
              </a:rPr>
              <a:t>k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55" dirty="0">
                <a:latin typeface="Arial"/>
                <a:cs typeface="Arial"/>
              </a:rPr>
              <a:t>vad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48" dirty="0">
                <a:latin typeface="Arial"/>
                <a:cs typeface="Arial"/>
              </a:rPr>
              <a:t>a</a:t>
            </a:r>
            <a:r>
              <a:rPr sz="1026" spc="-73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26" dirty="0">
                <a:latin typeface="Arial"/>
                <a:cs typeface="Arial"/>
              </a:rPr>
              <a:t>el  </a:t>
            </a:r>
            <a:r>
              <a:rPr sz="1026" spc="-45" dirty="0">
                <a:latin typeface="Arial"/>
                <a:cs typeface="Arial"/>
              </a:rPr>
              <a:t>Benjamin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Sanches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naam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6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3" dirty="0">
                <a:latin typeface="Arial"/>
                <a:cs typeface="Arial"/>
              </a:rPr>
              <a:t>Johan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7" dirty="0">
                <a:latin typeface="Arial"/>
                <a:cs typeface="Arial"/>
              </a:rPr>
              <a:t>Charles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Sanches</a:t>
            </a:r>
            <a:endParaRPr sz="102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26471A-56FD-234D-9B7E-96154861B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25" y="-1245996"/>
            <a:ext cx="7325249" cy="81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9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4213" y="78089"/>
            <a:ext cx="3663573" cy="7179102"/>
          </a:xfrm>
          <a:prstGeom prst="rect">
            <a:avLst/>
          </a:prstGeom>
        </p:spPr>
        <p:txBody>
          <a:bodyPr vert="horz" wrap="square" lIns="0" tIns="90001" rIns="0" bIns="0" rtlCol="0">
            <a:spAutoFit/>
          </a:bodyPr>
          <a:lstStyle/>
          <a:p>
            <a:pPr marL="37464">
              <a:spcBef>
                <a:spcPts val="709"/>
              </a:spcBef>
            </a:pPr>
            <a:r>
              <a:rPr sz="1026" spc="-96" dirty="0">
                <a:latin typeface="Arial"/>
                <a:cs typeface="Arial"/>
              </a:rPr>
              <a:t>H</a:t>
            </a:r>
            <a:r>
              <a:rPr sz="1026" spc="-38" dirty="0">
                <a:latin typeface="Arial"/>
                <a:cs typeface="Arial"/>
              </a:rPr>
              <a:t>.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58" dirty="0">
                <a:latin typeface="Arial"/>
                <a:cs typeface="Arial"/>
              </a:rPr>
              <a:t>W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9" dirty="0">
                <a:latin typeface="Arial"/>
                <a:cs typeface="Arial"/>
              </a:rPr>
              <a:t>M</a:t>
            </a:r>
            <a:r>
              <a:rPr sz="1026" spc="-80" dirty="0">
                <a:latin typeface="Arial"/>
                <a:cs typeface="Arial"/>
              </a:rPr>
              <a:t>aa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29" dirty="0">
                <a:latin typeface="Arial"/>
                <a:cs typeface="Arial"/>
              </a:rPr>
              <a:t>f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i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90" dirty="0">
                <a:latin typeface="Arial"/>
                <a:cs typeface="Arial"/>
              </a:rPr>
              <a:t>es</a:t>
            </a:r>
            <a:endParaRPr sz="1026" dirty="0">
              <a:latin typeface="Arial"/>
              <a:cs typeface="Arial"/>
            </a:endParaRPr>
          </a:p>
          <a:p>
            <a:pPr marL="8145" marR="3258">
              <a:lnSpc>
                <a:spcPct val="109500"/>
              </a:lnSpc>
              <a:spcBef>
                <a:spcPts val="529"/>
              </a:spcBef>
              <a:tabLst>
                <a:tab pos="740336" algn="l"/>
              </a:tabLst>
            </a:pPr>
            <a:r>
              <a:rPr sz="1026" spc="-51" dirty="0">
                <a:latin typeface="Arial"/>
                <a:cs typeface="Arial"/>
              </a:rPr>
              <a:t>24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juli</a:t>
            </a:r>
            <a:r>
              <a:rPr sz="1026" spc="-51" dirty="0">
                <a:latin typeface="Arial"/>
                <a:cs typeface="Arial"/>
              </a:rPr>
              <a:t> 1850	</a:t>
            </a:r>
            <a:r>
              <a:rPr sz="1026" spc="-42" dirty="0">
                <a:latin typeface="Arial"/>
                <a:cs typeface="Arial"/>
              </a:rPr>
              <a:t>Heurne; </a:t>
            </a:r>
            <a:r>
              <a:rPr sz="1026" spc="-58" dirty="0">
                <a:latin typeface="Arial"/>
                <a:cs typeface="Arial"/>
              </a:rPr>
              <a:t>Francina </a:t>
            </a:r>
            <a:r>
              <a:rPr sz="1026" spc="-22" dirty="0">
                <a:latin typeface="Arial"/>
                <a:cs typeface="Arial"/>
              </a:rPr>
              <a:t>Doortje</a:t>
            </a:r>
            <a:r>
              <a:rPr sz="1026" spc="-19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1804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huisbediende </a:t>
            </a:r>
            <a:r>
              <a:rPr sz="1026" spc="-3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januari </a:t>
            </a:r>
            <a:r>
              <a:rPr sz="1026" spc="-51" dirty="0">
                <a:latin typeface="Arial"/>
                <a:cs typeface="Arial"/>
              </a:rPr>
              <a:t>27 </a:t>
            </a:r>
            <a:r>
              <a:rPr sz="1026" spc="-45" dirty="0">
                <a:latin typeface="Arial"/>
                <a:cs typeface="Arial"/>
              </a:rPr>
              <a:t>1854; </a:t>
            </a:r>
            <a:r>
              <a:rPr sz="1026" spc="-55" dirty="0">
                <a:latin typeface="Arial"/>
                <a:cs typeface="Arial"/>
              </a:rPr>
              <a:t>Staf </a:t>
            </a:r>
            <a:r>
              <a:rPr sz="1026" spc="-32" dirty="0">
                <a:latin typeface="Arial"/>
                <a:cs typeface="Arial"/>
              </a:rPr>
              <a:t>Marius </a:t>
            </a:r>
            <a:r>
              <a:rPr sz="1026" spc="-61" dirty="0">
                <a:latin typeface="Arial"/>
                <a:cs typeface="Arial"/>
              </a:rPr>
              <a:t>Francois geb </a:t>
            </a:r>
            <a:r>
              <a:rPr sz="1026" spc="-45" dirty="0">
                <a:latin typeface="Arial"/>
                <a:cs typeface="Arial"/>
              </a:rPr>
              <a:t>1831; </a:t>
            </a:r>
            <a:r>
              <a:rPr sz="1026" spc="-71" dirty="0">
                <a:latin typeface="Arial"/>
                <a:cs typeface="Arial"/>
              </a:rPr>
              <a:t>zn </a:t>
            </a:r>
            <a:r>
              <a:rPr sz="1026" spc="-48" dirty="0">
                <a:latin typeface="Arial"/>
                <a:cs typeface="Arial"/>
              </a:rPr>
              <a:t>v </a:t>
            </a:r>
            <a:r>
              <a:rPr sz="1026" spc="-32" dirty="0">
                <a:latin typeface="Arial"/>
                <a:cs typeface="Arial"/>
              </a:rPr>
              <a:t>Lotje schrijnwk; </a:t>
            </a:r>
            <a:r>
              <a:rPr sz="1026" spc="-29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mei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24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1854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Heenvliet;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Christina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3" dirty="0">
                <a:latin typeface="Arial"/>
                <a:cs typeface="Arial"/>
              </a:rPr>
              <a:t>Mijntje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1804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docht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3" dirty="0">
                <a:latin typeface="Arial"/>
                <a:cs typeface="Arial"/>
              </a:rPr>
              <a:t>Mijntje,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2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26" dirty="0">
                <a:latin typeface="Arial"/>
                <a:cs typeface="Arial"/>
              </a:rPr>
              <a:t>f</a:t>
            </a:r>
            <a:r>
              <a:rPr sz="1026" spc="-48" dirty="0">
                <a:latin typeface="Arial"/>
                <a:cs typeface="Arial"/>
              </a:rPr>
              <a:t>eb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35" dirty="0">
                <a:latin typeface="Arial"/>
                <a:cs typeface="Arial"/>
              </a:rPr>
              <a:t>ar</a:t>
            </a:r>
            <a:r>
              <a:rPr sz="1026" spc="6" dirty="0">
                <a:latin typeface="Arial"/>
                <a:cs typeface="Arial"/>
              </a:rPr>
              <a:t>i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9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: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19" dirty="0">
                <a:latin typeface="Arial"/>
                <a:cs typeface="Arial"/>
              </a:rPr>
              <a:t>M</a:t>
            </a:r>
            <a:r>
              <a:rPr sz="1026" spc="-35" dirty="0">
                <a:latin typeface="Arial"/>
                <a:cs typeface="Arial"/>
              </a:rPr>
              <a:t>aat</a:t>
            </a:r>
            <a:r>
              <a:rPr sz="1026" spc="-115" dirty="0">
                <a:latin typeface="Arial"/>
                <a:cs typeface="Arial"/>
              </a:rPr>
              <a:t>s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ap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Ch</a:t>
            </a:r>
            <a:r>
              <a:rPr sz="1026" spc="-35" dirty="0">
                <a:latin typeface="Arial"/>
                <a:cs typeface="Arial"/>
              </a:rPr>
              <a:t>ar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13" dirty="0">
                <a:latin typeface="Arial"/>
                <a:cs typeface="Arial"/>
              </a:rPr>
              <a:t>ot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3" dirty="0">
                <a:latin typeface="Arial"/>
                <a:cs typeface="Arial"/>
              </a:rPr>
              <a:t>li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181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48" dirty="0">
                <a:latin typeface="Arial"/>
                <a:cs typeface="Arial"/>
              </a:rPr>
              <a:t>och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van  Amelia</a:t>
            </a:r>
            <a:r>
              <a:rPr sz="1026" spc="-42" dirty="0">
                <a:latin typeface="Arial"/>
                <a:cs typeface="Arial"/>
              </a:rPr>
              <a:t> huisbediende</a:t>
            </a:r>
            <a:r>
              <a:rPr sz="1026" spc="-38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32" dirty="0">
                <a:latin typeface="Arial"/>
                <a:cs typeface="Arial"/>
              </a:rPr>
              <a:t>Maatstap, </a:t>
            </a:r>
            <a:r>
              <a:rPr sz="1026" spc="-45" dirty="0">
                <a:latin typeface="Arial"/>
                <a:cs typeface="Arial"/>
              </a:rPr>
              <a:t>Amelia </a:t>
            </a:r>
            <a:r>
              <a:rPr sz="1026" spc="-19" dirty="0">
                <a:latin typeface="Arial"/>
                <a:cs typeface="Arial"/>
              </a:rPr>
              <a:t>Truitje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1838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3" dirty="0">
                <a:latin typeface="Arial"/>
                <a:cs typeface="Arial"/>
              </a:rPr>
              <a:t>Char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13" dirty="0">
                <a:latin typeface="Arial"/>
                <a:cs typeface="Arial"/>
              </a:rPr>
              <a:t>ot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58" dirty="0">
                <a:latin typeface="Arial"/>
                <a:cs typeface="Arial"/>
              </a:rPr>
              <a:t>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-16" dirty="0">
                <a:latin typeface="Arial"/>
                <a:cs typeface="Arial"/>
              </a:rPr>
              <a:t>ul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99" dirty="0">
                <a:latin typeface="Arial"/>
                <a:cs typeface="Arial"/>
              </a:rPr>
              <a:t>as</a:t>
            </a:r>
            <a:r>
              <a:rPr sz="1026" spc="-19" dirty="0">
                <a:latin typeface="Arial"/>
                <a:cs typeface="Arial"/>
              </a:rPr>
              <a:t>vr</a:t>
            </a:r>
            <a:r>
              <a:rPr sz="1026" spc="-26" dirty="0">
                <a:latin typeface="Arial"/>
                <a:cs typeface="Arial"/>
              </a:rPr>
              <a:t>ouw</a:t>
            </a:r>
            <a:endParaRPr sz="1026" dirty="0">
              <a:latin typeface="Arial"/>
              <a:cs typeface="Arial"/>
            </a:endParaRPr>
          </a:p>
          <a:p>
            <a:pPr marL="8145" marR="408854">
              <a:lnSpc>
                <a:spcPct val="108800"/>
              </a:lnSpc>
              <a:spcBef>
                <a:spcPts val="539"/>
              </a:spcBef>
            </a:pPr>
            <a:r>
              <a:rPr sz="1026" spc="-51" dirty="0">
                <a:latin typeface="Arial"/>
                <a:cs typeface="Arial"/>
              </a:rPr>
              <a:t>31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december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22" dirty="0">
                <a:latin typeface="Arial"/>
                <a:cs typeface="Arial"/>
              </a:rPr>
              <a:t>S.B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Sanches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25" dirty="0">
                <a:latin typeface="Arial"/>
                <a:cs typeface="Arial"/>
              </a:rPr>
              <a:t>HSW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6" dirty="0">
                <a:latin typeface="Arial"/>
                <a:cs typeface="Arial"/>
              </a:rPr>
              <a:t>Maatstaf</a:t>
            </a:r>
            <a:r>
              <a:rPr sz="1026" spc="-61" dirty="0">
                <a:latin typeface="Arial"/>
                <a:cs typeface="Arial"/>
              </a:rPr>
              <a:t> </a:t>
            </a:r>
            <a:r>
              <a:rPr sz="1026" spc="-16" dirty="0">
                <a:latin typeface="Arial"/>
                <a:cs typeface="Arial"/>
              </a:rPr>
              <a:t>‘voor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de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vrijdom’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Prado;</a:t>
            </a:r>
            <a:r>
              <a:rPr sz="1026" spc="-58" dirty="0">
                <a:latin typeface="Arial"/>
                <a:cs typeface="Arial"/>
              </a:rPr>
              <a:t> Richard </a:t>
            </a:r>
            <a:r>
              <a:rPr sz="1026" spc="-77" dirty="0">
                <a:latin typeface="Arial"/>
                <a:cs typeface="Arial"/>
              </a:rPr>
              <a:t>Isaac</a:t>
            </a:r>
            <a:r>
              <a:rPr sz="1026" spc="-26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1833;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zn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Alida,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Timmerman</a:t>
            </a:r>
            <a:endParaRPr sz="1026" dirty="0">
              <a:latin typeface="Arial"/>
              <a:cs typeface="Arial"/>
            </a:endParaRPr>
          </a:p>
          <a:p>
            <a:pPr marL="8145">
              <a:spcBef>
                <a:spcPts val="632"/>
              </a:spcBef>
            </a:pPr>
            <a:r>
              <a:rPr sz="1026" spc="-51" dirty="0">
                <a:latin typeface="Arial"/>
                <a:cs typeface="Arial"/>
              </a:rPr>
              <a:t>2</a:t>
            </a:r>
            <a:r>
              <a:rPr sz="1026" spc="-48" dirty="0">
                <a:latin typeface="Arial"/>
                <a:cs typeface="Arial"/>
              </a:rPr>
              <a:t>4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55" dirty="0">
                <a:latin typeface="Arial"/>
                <a:cs typeface="Arial"/>
              </a:rPr>
              <a:t>ece</a:t>
            </a:r>
            <a:r>
              <a:rPr sz="1026" spc="-83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186</a:t>
            </a:r>
            <a:r>
              <a:rPr sz="1026" spc="-48" dirty="0">
                <a:latin typeface="Arial"/>
                <a:cs typeface="Arial"/>
              </a:rPr>
              <a:t>2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48" dirty="0">
                <a:latin typeface="Arial"/>
                <a:cs typeface="Arial"/>
              </a:rPr>
              <a:t>a</a:t>
            </a:r>
            <a:r>
              <a:rPr sz="1026" spc="-73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u</a:t>
            </a:r>
            <a:r>
              <a:rPr sz="1026" spc="-38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l</a:t>
            </a:r>
            <a:r>
              <a:rPr sz="1026" spc="-64" dirty="0">
                <a:latin typeface="Arial"/>
                <a:cs typeface="Arial"/>
              </a:rPr>
              <a:t> </a:t>
            </a:r>
            <a:r>
              <a:rPr sz="1026" spc="-128" dirty="0">
                <a:latin typeface="Arial"/>
                <a:cs typeface="Arial"/>
              </a:rPr>
              <a:t>B</a:t>
            </a:r>
            <a:r>
              <a:rPr sz="1026" spc="-48" dirty="0">
                <a:latin typeface="Arial"/>
                <a:cs typeface="Arial"/>
              </a:rPr>
              <a:t>en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15" dirty="0">
                <a:latin typeface="Arial"/>
                <a:cs typeface="Arial"/>
              </a:rPr>
              <a:t>S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83" dirty="0">
                <a:latin typeface="Arial"/>
                <a:cs typeface="Arial"/>
              </a:rPr>
              <a:t>c</a:t>
            </a:r>
            <a:r>
              <a:rPr sz="1026" spc="-32" dirty="0">
                <a:latin typeface="Arial"/>
                <a:cs typeface="Arial"/>
              </a:rPr>
              <a:t>h</a:t>
            </a:r>
            <a:r>
              <a:rPr sz="1026" spc="-90" dirty="0">
                <a:latin typeface="Arial"/>
                <a:cs typeface="Arial"/>
              </a:rPr>
              <a:t>es</a:t>
            </a:r>
            <a:endParaRPr sz="1026" dirty="0">
              <a:latin typeface="Arial"/>
              <a:cs typeface="Arial"/>
            </a:endParaRPr>
          </a:p>
          <a:p>
            <a:pPr marL="8145" marR="706536">
              <a:lnSpc>
                <a:spcPct val="107500"/>
              </a:lnSpc>
              <a:spcBef>
                <a:spcPts val="568"/>
              </a:spcBef>
            </a:pPr>
            <a:r>
              <a:rPr sz="1026" spc="-90" dirty="0">
                <a:latin typeface="Arial"/>
                <a:cs typeface="Arial"/>
              </a:rPr>
              <a:t>Encha</a:t>
            </a:r>
            <a:r>
              <a:rPr sz="1026" spc="-77" dirty="0">
                <a:latin typeface="Arial"/>
                <a:cs typeface="Arial"/>
              </a:rPr>
              <a:t>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Jacoba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19" dirty="0">
                <a:latin typeface="Arial"/>
                <a:cs typeface="Arial"/>
              </a:rPr>
              <a:t>M</a:t>
            </a:r>
            <a:r>
              <a:rPr sz="1026" spc="-26" dirty="0">
                <a:latin typeface="Arial"/>
                <a:cs typeface="Arial"/>
              </a:rPr>
              <a:t>adri</a:t>
            </a:r>
            <a:r>
              <a:rPr sz="1026" spc="13" dirty="0">
                <a:latin typeface="Arial"/>
                <a:cs typeface="Arial"/>
              </a:rPr>
              <a:t>jntj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182</a:t>
            </a:r>
            <a:r>
              <a:rPr sz="1026" spc="-48" dirty="0">
                <a:latin typeface="Arial"/>
                <a:cs typeface="Arial"/>
              </a:rPr>
              <a:t>5</a:t>
            </a:r>
            <a:r>
              <a:rPr sz="1026" spc="-58" dirty="0">
                <a:latin typeface="Arial"/>
                <a:cs typeface="Arial"/>
              </a:rPr>
              <a:t> W</a:t>
            </a:r>
            <a:r>
              <a:rPr sz="1026" spc="-99" dirty="0">
                <a:latin typeface="Arial"/>
                <a:cs typeface="Arial"/>
              </a:rPr>
              <a:t>as</a:t>
            </a:r>
            <a:r>
              <a:rPr sz="1026" spc="-19" dirty="0">
                <a:latin typeface="Arial"/>
                <a:cs typeface="Arial"/>
              </a:rPr>
              <a:t>vr</a:t>
            </a:r>
            <a:r>
              <a:rPr sz="1026" spc="-32" dirty="0">
                <a:latin typeface="Arial"/>
                <a:cs typeface="Arial"/>
              </a:rPr>
              <a:t>ou</a:t>
            </a:r>
            <a:r>
              <a:rPr sz="1026" spc="-3" dirty="0">
                <a:latin typeface="Arial"/>
                <a:cs typeface="Arial"/>
              </a:rPr>
              <a:t>w  </a:t>
            </a:r>
            <a:r>
              <a:rPr sz="1026" spc="-77" dirty="0">
                <a:latin typeface="Arial"/>
                <a:cs typeface="Arial"/>
              </a:rPr>
              <a:t>Enchas;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Marius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Rudolph</a:t>
            </a:r>
            <a:r>
              <a:rPr sz="1026" spc="173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1852</a:t>
            </a:r>
            <a:r>
              <a:rPr sz="1026" spc="173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Madrijntje</a:t>
            </a:r>
            <a:endParaRPr sz="1026" dirty="0">
              <a:latin typeface="Arial"/>
              <a:cs typeface="Arial"/>
            </a:endParaRPr>
          </a:p>
          <a:p>
            <a:pPr marL="8145" marR="1265657">
              <a:lnSpc>
                <a:spcPct val="108800"/>
              </a:lnSpc>
              <a:spcBef>
                <a:spcPts val="555"/>
              </a:spcBef>
              <a:tabLst>
                <a:tab pos="1304343" algn="l"/>
              </a:tabLst>
            </a:pPr>
            <a:r>
              <a:rPr sz="1026" spc="-48" dirty="0">
                <a:latin typeface="Arial"/>
                <a:cs typeface="Arial"/>
              </a:rPr>
              <a:t>9</a:t>
            </a:r>
            <a:r>
              <a:rPr sz="1026" spc="-58" dirty="0">
                <a:latin typeface="Arial"/>
                <a:cs typeface="Arial"/>
              </a:rPr>
              <a:t> ap</a:t>
            </a:r>
            <a:r>
              <a:rPr sz="1026" spc="13" dirty="0">
                <a:latin typeface="Arial"/>
                <a:cs typeface="Arial"/>
              </a:rPr>
              <a:t>r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6" dirty="0">
                <a:latin typeface="Arial"/>
                <a:cs typeface="Arial"/>
              </a:rPr>
              <a:t>l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186</a:t>
            </a:r>
            <a:r>
              <a:rPr sz="1026" spc="-48" dirty="0">
                <a:latin typeface="Arial"/>
                <a:cs typeface="Arial"/>
              </a:rPr>
              <a:t>3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61" dirty="0">
                <a:latin typeface="Arial"/>
                <a:cs typeface="Arial"/>
              </a:rPr>
              <a:t> </a:t>
            </a:r>
            <a:r>
              <a:rPr sz="1026" spc="-160" dirty="0">
                <a:latin typeface="Arial"/>
                <a:cs typeface="Arial"/>
              </a:rPr>
              <a:t>S</a:t>
            </a:r>
            <a:r>
              <a:rPr sz="1026" spc="-138" dirty="0">
                <a:latin typeface="Arial"/>
                <a:cs typeface="Arial"/>
              </a:rPr>
              <a:t>a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-48" dirty="0">
                <a:latin typeface="Arial"/>
                <a:cs typeface="Arial"/>
              </a:rPr>
              <a:t>u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6" dirty="0">
                <a:latin typeface="Arial"/>
                <a:cs typeface="Arial"/>
              </a:rPr>
              <a:t>l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28" dirty="0">
                <a:latin typeface="Arial"/>
                <a:cs typeface="Arial"/>
              </a:rPr>
              <a:t>B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10" dirty="0">
                <a:latin typeface="Arial"/>
                <a:cs typeface="Arial"/>
              </a:rPr>
              <a:t>nj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38" dirty="0">
                <a:latin typeface="Arial"/>
                <a:cs typeface="Arial"/>
              </a:rPr>
              <a:t>m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60" dirty="0">
                <a:latin typeface="Arial"/>
                <a:cs typeface="Arial"/>
              </a:rPr>
              <a:t>S</a:t>
            </a:r>
            <a:r>
              <a:rPr sz="1026" spc="-138" dirty="0">
                <a:latin typeface="Arial"/>
                <a:cs typeface="Arial"/>
              </a:rPr>
              <a:t>a</a:t>
            </a:r>
            <a:r>
              <a:rPr sz="1026" spc="-51" dirty="0">
                <a:latin typeface="Arial"/>
                <a:cs typeface="Arial"/>
              </a:rPr>
              <a:t>nch</a:t>
            </a:r>
            <a:r>
              <a:rPr sz="1026" spc="-58" dirty="0">
                <a:latin typeface="Arial"/>
                <a:cs typeface="Arial"/>
              </a:rPr>
              <a:t>e</a:t>
            </a:r>
            <a:r>
              <a:rPr sz="1026" spc="-80" dirty="0">
                <a:latin typeface="Arial"/>
                <a:cs typeface="Arial"/>
              </a:rPr>
              <a:t>s  </a:t>
            </a:r>
            <a:r>
              <a:rPr sz="1026" spc="-26" dirty="0">
                <a:latin typeface="Arial"/>
                <a:cs typeface="Arial"/>
              </a:rPr>
              <a:t>Harpert;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06" dirty="0">
                <a:latin typeface="Arial"/>
                <a:cs typeface="Arial"/>
              </a:rPr>
              <a:t>Eva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1822	</a:t>
            </a:r>
            <a:r>
              <a:rPr sz="1026" spc="-48" dirty="0">
                <a:latin typeface="Arial"/>
                <a:cs typeface="Arial"/>
              </a:rPr>
              <a:t>Huisbediende</a:t>
            </a:r>
            <a:endParaRPr sz="1026" dirty="0">
              <a:latin typeface="Arial"/>
              <a:cs typeface="Arial"/>
            </a:endParaRPr>
          </a:p>
          <a:p>
            <a:pPr marL="8145" marR="12624">
              <a:lnSpc>
                <a:spcPct val="108800"/>
              </a:lnSpc>
              <a:spcBef>
                <a:spcPts val="16"/>
              </a:spcBef>
            </a:pPr>
            <a:r>
              <a:rPr sz="1026" spc="-26" dirty="0">
                <a:latin typeface="Arial"/>
                <a:cs typeface="Arial"/>
              </a:rPr>
              <a:t>Harpert; </a:t>
            </a:r>
            <a:r>
              <a:rPr sz="1026" spc="-38" dirty="0">
                <a:latin typeface="Arial"/>
                <a:cs typeface="Arial"/>
              </a:rPr>
              <a:t>Lodewijk </a:t>
            </a:r>
            <a:r>
              <a:rPr sz="1026" spc="-48" dirty="0">
                <a:latin typeface="Arial"/>
                <a:cs typeface="Arial"/>
              </a:rPr>
              <a:t>Petrus,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8" dirty="0">
                <a:latin typeface="Arial"/>
                <a:cs typeface="Arial"/>
              </a:rPr>
              <a:t>1848, </a:t>
            </a:r>
            <a:r>
              <a:rPr sz="1026" spc="-71" dirty="0">
                <a:latin typeface="Arial"/>
                <a:cs typeface="Arial"/>
              </a:rPr>
              <a:t>zn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106" dirty="0">
                <a:latin typeface="Arial"/>
                <a:cs typeface="Arial"/>
              </a:rPr>
              <a:t>Eva </a:t>
            </a:r>
            <a:r>
              <a:rPr sz="1026" spc="-29" dirty="0">
                <a:latin typeface="Arial"/>
                <a:cs typeface="Arial"/>
              </a:rPr>
              <a:t>Harpert, </a:t>
            </a:r>
            <a:r>
              <a:rPr sz="1026" spc="-38" dirty="0">
                <a:latin typeface="Arial"/>
                <a:cs typeface="Arial"/>
              </a:rPr>
              <a:t>huisbediend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Harpert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Marius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Fransiscus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1853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71" dirty="0">
                <a:latin typeface="Arial"/>
                <a:cs typeface="Arial"/>
              </a:rPr>
              <a:t>zn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106" dirty="0">
                <a:latin typeface="Arial"/>
                <a:cs typeface="Arial"/>
              </a:rPr>
              <a:t>Eva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29" dirty="0">
                <a:latin typeface="Arial"/>
                <a:cs typeface="Arial"/>
              </a:rPr>
              <a:t>Harpert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(te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5" dirty="0">
                <a:latin typeface="Arial"/>
                <a:cs typeface="Arial"/>
              </a:rPr>
              <a:t>jong)</a:t>
            </a:r>
            <a:endParaRPr sz="1026" dirty="0">
              <a:latin typeface="Arial"/>
              <a:cs typeface="Arial"/>
            </a:endParaRPr>
          </a:p>
          <a:p>
            <a:pPr marL="8145">
              <a:spcBef>
                <a:spcPts val="628"/>
              </a:spcBef>
            </a:pPr>
            <a:r>
              <a:rPr sz="1026" spc="-51" dirty="0">
                <a:latin typeface="Arial"/>
                <a:cs typeface="Arial"/>
              </a:rPr>
              <a:t>3</a:t>
            </a:r>
            <a:r>
              <a:rPr sz="1026" spc="-48" dirty="0">
                <a:latin typeface="Arial"/>
                <a:cs typeface="Arial"/>
              </a:rPr>
              <a:t>0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55" dirty="0">
                <a:latin typeface="Arial"/>
                <a:cs typeface="Arial"/>
              </a:rPr>
              <a:t>ece</a:t>
            </a:r>
            <a:r>
              <a:rPr sz="1026" spc="-83" dirty="0">
                <a:latin typeface="Arial"/>
                <a:cs typeface="Arial"/>
              </a:rPr>
              <a:t>m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-29" dirty="0">
                <a:latin typeface="Arial"/>
                <a:cs typeface="Arial"/>
              </a:rPr>
              <a:t>e</a:t>
            </a:r>
            <a:r>
              <a:rPr sz="1026" spc="-16" dirty="0">
                <a:latin typeface="Arial"/>
                <a:cs typeface="Arial"/>
              </a:rPr>
              <a:t>r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186</a:t>
            </a:r>
            <a:r>
              <a:rPr sz="1026" spc="-48" dirty="0">
                <a:latin typeface="Arial"/>
                <a:cs typeface="Arial"/>
              </a:rPr>
              <a:t>1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86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gen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-29" dirty="0">
                <a:latin typeface="Arial"/>
                <a:cs typeface="Arial"/>
              </a:rPr>
              <a:t>.</a:t>
            </a:r>
            <a:r>
              <a:rPr sz="1026" spc="-157" dirty="0">
                <a:latin typeface="Arial"/>
                <a:cs typeface="Arial"/>
              </a:rPr>
              <a:t>F</a:t>
            </a:r>
            <a:r>
              <a:rPr sz="1026" spc="-26" dirty="0">
                <a:latin typeface="Arial"/>
                <a:cs typeface="Arial"/>
              </a:rPr>
              <a:t>er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an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93" dirty="0">
                <a:latin typeface="Arial"/>
                <a:cs typeface="Arial"/>
              </a:rPr>
              <a:t>e</a:t>
            </a:r>
            <a:r>
              <a:rPr sz="1026" spc="-80" dirty="0">
                <a:latin typeface="Arial"/>
                <a:cs typeface="Arial"/>
              </a:rPr>
              <a:t>s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89" dirty="0">
                <a:latin typeface="Arial"/>
                <a:cs typeface="Arial"/>
              </a:rPr>
              <a:t>J</a:t>
            </a:r>
            <a:r>
              <a:rPr sz="1026" spc="16" dirty="0">
                <a:latin typeface="Arial"/>
                <a:cs typeface="Arial"/>
              </a:rPr>
              <a:t>r</a:t>
            </a:r>
            <a:endParaRPr sz="1026" dirty="0">
              <a:latin typeface="Arial"/>
              <a:cs typeface="Arial"/>
            </a:endParaRPr>
          </a:p>
          <a:p>
            <a:pPr marL="8145" marR="60269">
              <a:lnSpc>
                <a:spcPct val="109600"/>
              </a:lnSpc>
              <a:spcBef>
                <a:spcPts val="529"/>
              </a:spcBef>
              <a:tabLst>
                <a:tab pos="1888305" algn="l"/>
              </a:tabLst>
            </a:pPr>
            <a:r>
              <a:rPr sz="1026" spc="-58" dirty="0">
                <a:latin typeface="Arial"/>
                <a:cs typeface="Arial"/>
              </a:rPr>
              <a:t>Fernands; </a:t>
            </a:r>
            <a:r>
              <a:rPr sz="1026" spc="-38" dirty="0">
                <a:latin typeface="Arial"/>
                <a:cs typeface="Arial"/>
              </a:rPr>
              <a:t>Naatje </a:t>
            </a:r>
            <a:r>
              <a:rPr sz="1026" spc="-51" dirty="0">
                <a:latin typeface="Arial"/>
                <a:cs typeface="Arial"/>
              </a:rPr>
              <a:t>Celestina;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1827 </a:t>
            </a:r>
            <a:r>
              <a:rPr sz="1026" spc="-29" dirty="0">
                <a:latin typeface="Arial"/>
                <a:cs typeface="Arial"/>
              </a:rPr>
              <a:t>(kind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22" dirty="0">
                <a:latin typeface="Arial"/>
                <a:cs typeface="Arial"/>
              </a:rPr>
              <a:t>Affie)</a:t>
            </a:r>
            <a:r>
              <a:rPr sz="1026" spc="-19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Huisbediende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Fernands; </a:t>
            </a:r>
            <a:r>
              <a:rPr sz="1026" spc="-55" dirty="0">
                <a:latin typeface="Arial"/>
                <a:cs typeface="Arial"/>
              </a:rPr>
              <a:t>Saraatje </a:t>
            </a:r>
            <a:r>
              <a:rPr sz="1026" spc="-58" dirty="0">
                <a:latin typeface="Arial"/>
                <a:cs typeface="Arial"/>
              </a:rPr>
              <a:t>Jacquelina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45" dirty="0">
                <a:latin typeface="Arial"/>
                <a:cs typeface="Arial"/>
              </a:rPr>
              <a:t>1848; </a:t>
            </a:r>
            <a:r>
              <a:rPr sz="1026" spc="-26" dirty="0">
                <a:latin typeface="Arial"/>
                <a:cs typeface="Arial"/>
              </a:rPr>
              <a:t>dochter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38" dirty="0">
                <a:latin typeface="Arial"/>
                <a:cs typeface="Arial"/>
              </a:rPr>
              <a:t>Naatje</a:t>
            </a:r>
            <a:r>
              <a:rPr sz="1026" spc="-35" dirty="0">
                <a:latin typeface="Arial"/>
                <a:cs typeface="Arial"/>
              </a:rPr>
              <a:t> (jong) </a:t>
            </a:r>
            <a:r>
              <a:rPr sz="1026" spc="-32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Fernands; </a:t>
            </a:r>
            <a:r>
              <a:rPr sz="1026" spc="-45" dirty="0">
                <a:latin typeface="Arial"/>
                <a:cs typeface="Arial"/>
              </a:rPr>
              <a:t>Christiaan </a:t>
            </a:r>
            <a:r>
              <a:rPr sz="1026" spc="-71" dirty="0">
                <a:latin typeface="Arial"/>
                <a:cs typeface="Arial"/>
              </a:rPr>
              <a:t>Samuel</a:t>
            </a:r>
            <a:r>
              <a:rPr sz="1026" spc="-67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geb. </a:t>
            </a:r>
            <a:r>
              <a:rPr sz="1026" spc="-51" dirty="0">
                <a:latin typeface="Arial"/>
                <a:cs typeface="Arial"/>
              </a:rPr>
              <a:t>1850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38" dirty="0">
                <a:latin typeface="Arial"/>
                <a:cs typeface="Arial"/>
              </a:rPr>
              <a:t>Naatje </a:t>
            </a:r>
            <a:r>
              <a:rPr sz="1026" spc="-55" dirty="0">
                <a:latin typeface="Arial"/>
                <a:cs typeface="Arial"/>
              </a:rPr>
              <a:t>Celestina 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Fernands; </a:t>
            </a:r>
            <a:r>
              <a:rPr sz="1026" spc="-22" dirty="0">
                <a:latin typeface="Arial"/>
                <a:cs typeface="Arial"/>
              </a:rPr>
              <a:t>Alfred </a:t>
            </a:r>
            <a:r>
              <a:rPr sz="1026" spc="-51" dirty="0">
                <a:latin typeface="Arial"/>
                <a:cs typeface="Arial"/>
              </a:rPr>
              <a:t>Theodorus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1857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38" dirty="0">
                <a:latin typeface="Arial"/>
                <a:cs typeface="Arial"/>
              </a:rPr>
              <a:t>Naatje </a:t>
            </a:r>
            <a:r>
              <a:rPr sz="1026" spc="-55" dirty="0">
                <a:latin typeface="Arial"/>
                <a:cs typeface="Arial"/>
              </a:rPr>
              <a:t>Celestina 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58" dirty="0">
                <a:latin typeface="Arial"/>
                <a:cs typeface="Arial"/>
              </a:rPr>
              <a:t>Fernands; </a:t>
            </a:r>
            <a:r>
              <a:rPr sz="1026" spc="-26" dirty="0">
                <a:latin typeface="Arial"/>
                <a:cs typeface="Arial"/>
              </a:rPr>
              <a:t>Adolf </a:t>
            </a:r>
            <a:r>
              <a:rPr sz="1026" spc="-42" dirty="0">
                <a:latin typeface="Arial"/>
                <a:cs typeface="Arial"/>
              </a:rPr>
              <a:t>Reinhart </a:t>
            </a:r>
            <a:r>
              <a:rPr sz="1026" spc="-10" dirty="0">
                <a:latin typeface="Arial"/>
                <a:cs typeface="Arial"/>
              </a:rPr>
              <a:t>; </a:t>
            </a:r>
            <a:r>
              <a:rPr sz="1026" spc="-61" dirty="0">
                <a:latin typeface="Arial"/>
                <a:cs typeface="Arial"/>
              </a:rPr>
              <a:t>geb </a:t>
            </a:r>
            <a:r>
              <a:rPr sz="1026" spc="-51" dirty="0">
                <a:latin typeface="Arial"/>
                <a:cs typeface="Arial"/>
              </a:rPr>
              <a:t>1858</a:t>
            </a:r>
            <a:r>
              <a:rPr sz="1026" spc="-4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 </a:t>
            </a:r>
            <a:r>
              <a:rPr sz="1026" spc="-55" dirty="0">
                <a:latin typeface="Arial"/>
                <a:cs typeface="Arial"/>
              </a:rPr>
              <a:t>van </a:t>
            </a:r>
            <a:r>
              <a:rPr sz="1026" spc="-38" dirty="0">
                <a:latin typeface="Arial"/>
                <a:cs typeface="Arial"/>
              </a:rPr>
              <a:t>Naatje </a:t>
            </a:r>
            <a:r>
              <a:rPr sz="1026" spc="-55" dirty="0">
                <a:latin typeface="Arial"/>
                <a:cs typeface="Arial"/>
              </a:rPr>
              <a:t>Celestina 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F</a:t>
            </a:r>
            <a:r>
              <a:rPr sz="1026" spc="-109" dirty="0">
                <a:latin typeface="Arial"/>
                <a:cs typeface="Arial"/>
              </a:rPr>
              <a:t>e</a:t>
            </a:r>
            <a:r>
              <a:rPr sz="1026" spc="-35" dirty="0">
                <a:latin typeface="Arial"/>
                <a:cs typeface="Arial"/>
              </a:rPr>
              <a:t>rna</a:t>
            </a:r>
            <a:r>
              <a:rPr sz="1026" spc="-55" dirty="0">
                <a:latin typeface="Arial"/>
                <a:cs typeface="Arial"/>
              </a:rPr>
              <a:t>nds</a:t>
            </a:r>
            <a:r>
              <a:rPr sz="1026" spc="-29" dirty="0">
                <a:latin typeface="Arial"/>
                <a:cs typeface="Arial"/>
              </a:rPr>
              <a:t>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3" dirty="0">
                <a:latin typeface="Arial"/>
                <a:cs typeface="Arial"/>
              </a:rPr>
              <a:t>A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48" dirty="0">
                <a:latin typeface="Arial"/>
                <a:cs typeface="Arial"/>
              </a:rPr>
              <a:t>b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38" dirty="0">
                <a:latin typeface="Arial"/>
                <a:cs typeface="Arial"/>
              </a:rPr>
              <a:t>r</a:t>
            </a:r>
            <a:r>
              <a:rPr sz="1026" spc="35" dirty="0">
                <a:latin typeface="Arial"/>
                <a:cs typeface="Arial"/>
              </a:rPr>
              <a:t>t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D</a:t>
            </a:r>
            <a:r>
              <a:rPr sz="1026" spc="-42" dirty="0">
                <a:latin typeface="Arial"/>
                <a:cs typeface="Arial"/>
              </a:rPr>
              <a:t>avi</a:t>
            </a:r>
            <a:r>
              <a:rPr sz="1026" spc="-29" dirty="0">
                <a:latin typeface="Arial"/>
                <a:cs typeface="Arial"/>
              </a:rPr>
              <a:t>d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0" dirty="0">
                <a:latin typeface="Arial"/>
                <a:cs typeface="Arial"/>
              </a:rPr>
              <a:t>;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77" dirty="0">
                <a:latin typeface="Arial"/>
                <a:cs typeface="Arial"/>
              </a:rPr>
              <a:t>ge</a:t>
            </a:r>
            <a:r>
              <a:rPr sz="1026" spc="-29" dirty="0">
                <a:latin typeface="Arial"/>
                <a:cs typeface="Arial"/>
              </a:rPr>
              <a:t>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185</a:t>
            </a:r>
            <a:r>
              <a:rPr sz="1026" spc="-48" dirty="0">
                <a:latin typeface="Arial"/>
                <a:cs typeface="Arial"/>
              </a:rPr>
              <a:t>8</a:t>
            </a:r>
            <a:r>
              <a:rPr sz="1026" dirty="0">
                <a:latin typeface="Arial"/>
                <a:cs typeface="Arial"/>
              </a:rPr>
              <a:t>	</a:t>
            </a:r>
            <a:r>
              <a:rPr sz="1026" spc="-51" dirty="0">
                <a:latin typeface="Arial"/>
                <a:cs typeface="Arial"/>
              </a:rPr>
              <a:t>zoon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83" dirty="0">
                <a:latin typeface="Arial"/>
                <a:cs typeface="Arial"/>
              </a:rPr>
              <a:t>N</a:t>
            </a:r>
            <a:r>
              <a:rPr sz="1026" spc="-35" dirty="0">
                <a:latin typeface="Arial"/>
                <a:cs typeface="Arial"/>
              </a:rPr>
              <a:t>aat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144" dirty="0">
                <a:latin typeface="Arial"/>
                <a:cs typeface="Arial"/>
              </a:rPr>
              <a:t>C</a:t>
            </a:r>
            <a:r>
              <a:rPr sz="1026" spc="-115" dirty="0">
                <a:latin typeface="Arial"/>
                <a:cs typeface="Arial"/>
              </a:rPr>
              <a:t>e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st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45" dirty="0">
                <a:latin typeface="Arial"/>
                <a:cs typeface="Arial"/>
              </a:rPr>
              <a:t>na  </a:t>
            </a:r>
            <a:r>
              <a:rPr sz="1026" spc="-58" dirty="0">
                <a:latin typeface="Arial"/>
                <a:cs typeface="Arial"/>
              </a:rPr>
              <a:t>Fernands; </a:t>
            </a:r>
            <a:r>
              <a:rPr sz="1026" spc="-48" dirty="0">
                <a:latin typeface="Arial"/>
                <a:cs typeface="Arial"/>
              </a:rPr>
              <a:t>Henry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2" dirty="0">
                <a:latin typeface="Arial"/>
                <a:cs typeface="Arial"/>
              </a:rPr>
              <a:t>Bernard;</a:t>
            </a:r>
            <a:r>
              <a:rPr sz="1026" spc="-51" dirty="0">
                <a:latin typeface="Arial"/>
                <a:cs typeface="Arial"/>
              </a:rPr>
              <a:t> </a:t>
            </a:r>
            <a:r>
              <a:rPr sz="1026" spc="-61" dirty="0">
                <a:latin typeface="Arial"/>
                <a:cs typeface="Arial"/>
              </a:rPr>
              <a:t>geb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1861</a:t>
            </a:r>
            <a:r>
              <a:rPr sz="1026" spc="180" dirty="0">
                <a:latin typeface="Arial"/>
                <a:cs typeface="Arial"/>
              </a:rPr>
              <a:t> </a:t>
            </a:r>
            <a:r>
              <a:rPr sz="1026" spc="-51" dirty="0">
                <a:latin typeface="Arial"/>
                <a:cs typeface="Arial"/>
              </a:rPr>
              <a:t>zoon</a:t>
            </a:r>
            <a:r>
              <a:rPr sz="1026" spc="-55" dirty="0">
                <a:latin typeface="Arial"/>
                <a:cs typeface="Arial"/>
              </a:rPr>
              <a:t> van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Naatje</a:t>
            </a:r>
            <a:r>
              <a:rPr sz="1026" spc="-55" dirty="0">
                <a:latin typeface="Arial"/>
                <a:cs typeface="Arial"/>
              </a:rPr>
              <a:t> Celestina</a:t>
            </a:r>
            <a:endParaRPr sz="1026" dirty="0">
              <a:latin typeface="Arial"/>
              <a:cs typeface="Arial"/>
            </a:endParaRPr>
          </a:p>
          <a:p>
            <a:pPr marL="8145" marR="230490">
              <a:lnSpc>
                <a:spcPct val="108800"/>
              </a:lnSpc>
              <a:spcBef>
                <a:spcPts val="539"/>
              </a:spcBef>
            </a:pPr>
            <a:r>
              <a:rPr sz="1026" spc="-80" dirty="0">
                <a:latin typeface="Arial"/>
                <a:cs typeface="Arial"/>
              </a:rPr>
              <a:t>H</a:t>
            </a:r>
            <a:r>
              <a:rPr sz="1026" spc="-61" dirty="0">
                <a:latin typeface="Arial"/>
                <a:cs typeface="Arial"/>
              </a:rPr>
              <a:t>u</a:t>
            </a:r>
            <a:r>
              <a:rPr sz="1026" spc="-6" dirty="0">
                <a:latin typeface="Arial"/>
                <a:cs typeface="Arial"/>
              </a:rPr>
              <a:t>w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3" dirty="0">
                <a:latin typeface="Arial"/>
                <a:cs typeface="Arial"/>
              </a:rPr>
              <a:t>kt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22" dirty="0">
                <a:latin typeface="Arial"/>
                <a:cs typeface="Arial"/>
              </a:rPr>
              <a:t>: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55" dirty="0">
                <a:latin typeface="Arial"/>
                <a:cs typeface="Arial"/>
              </a:rPr>
              <a:t>1870</a:t>
            </a:r>
            <a:r>
              <a:rPr sz="1026" spc="-26" dirty="0">
                <a:latin typeface="Arial"/>
                <a:cs typeface="Arial"/>
              </a:rPr>
              <a:t>.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96" dirty="0">
                <a:latin typeface="Arial"/>
                <a:cs typeface="Arial"/>
              </a:rPr>
              <a:t>A</a:t>
            </a:r>
            <a:r>
              <a:rPr sz="1026" spc="3" dirty="0">
                <a:latin typeface="Arial"/>
                <a:cs typeface="Arial"/>
              </a:rPr>
              <a:t>ll</a:t>
            </a:r>
            <a:r>
              <a:rPr sz="1026" spc="-58" dirty="0">
                <a:latin typeface="Arial"/>
                <a:cs typeface="Arial"/>
              </a:rPr>
              <a:t>e </a:t>
            </a:r>
            <a:r>
              <a:rPr sz="1026" spc="-22" dirty="0">
                <a:latin typeface="Arial"/>
                <a:cs typeface="Arial"/>
              </a:rPr>
              <a:t>ki</a:t>
            </a:r>
            <a:r>
              <a:rPr sz="1026" spc="-32" dirty="0">
                <a:latin typeface="Arial"/>
                <a:cs typeface="Arial"/>
              </a:rPr>
              <a:t>nd</a:t>
            </a:r>
            <a:r>
              <a:rPr sz="1026" spc="-26" dirty="0">
                <a:latin typeface="Arial"/>
                <a:cs typeface="Arial"/>
              </a:rPr>
              <a:t>er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10" dirty="0">
                <a:latin typeface="Arial"/>
                <a:cs typeface="Arial"/>
              </a:rPr>
              <a:t>or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48" dirty="0">
                <a:latin typeface="Arial"/>
                <a:cs typeface="Arial"/>
              </a:rPr>
              <a:t>e</a:t>
            </a:r>
            <a:r>
              <a:rPr sz="1026" spc="-45" dirty="0">
                <a:latin typeface="Arial"/>
                <a:cs typeface="Arial"/>
              </a:rPr>
              <a:t>n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b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6" dirty="0">
                <a:latin typeface="Arial"/>
                <a:cs typeface="Arial"/>
              </a:rPr>
              <a:t>j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2" dirty="0">
                <a:latin typeface="Arial"/>
                <a:cs typeface="Arial"/>
              </a:rPr>
              <a:t>hu</a:t>
            </a:r>
            <a:r>
              <a:rPr sz="1026" spc="-13" dirty="0">
                <a:latin typeface="Arial"/>
                <a:cs typeface="Arial"/>
              </a:rPr>
              <a:t>w</a:t>
            </a:r>
            <a:r>
              <a:rPr sz="1026" spc="-29" dirty="0">
                <a:latin typeface="Arial"/>
                <a:cs typeface="Arial"/>
              </a:rPr>
              <a:t>el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13" dirty="0">
                <a:latin typeface="Arial"/>
                <a:cs typeface="Arial"/>
              </a:rPr>
              <a:t>j</a:t>
            </a:r>
            <a:r>
              <a:rPr sz="1026" spc="-45" dirty="0">
                <a:latin typeface="Arial"/>
                <a:cs typeface="Arial"/>
              </a:rPr>
              <a:t>k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48" dirty="0">
                <a:latin typeface="Arial"/>
                <a:cs typeface="Arial"/>
              </a:rPr>
              <a:t>ge</a:t>
            </a:r>
            <a:r>
              <a:rPr sz="1026" spc="-64" dirty="0">
                <a:latin typeface="Arial"/>
                <a:cs typeface="Arial"/>
              </a:rPr>
              <a:t>w</a:t>
            </a:r>
            <a:r>
              <a:rPr sz="1026" spc="-3" dirty="0">
                <a:latin typeface="Arial"/>
                <a:cs typeface="Arial"/>
              </a:rPr>
              <a:t>et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3" dirty="0">
                <a:latin typeface="Arial"/>
                <a:cs typeface="Arial"/>
              </a:rPr>
              <a:t>i</a:t>
            </a:r>
            <a:r>
              <a:rPr sz="1026" spc="-61" dirty="0">
                <a:latin typeface="Arial"/>
                <a:cs typeface="Arial"/>
              </a:rPr>
              <a:t>g</a:t>
            </a:r>
            <a:r>
              <a:rPr sz="1026" spc="-58" dirty="0">
                <a:latin typeface="Arial"/>
                <a:cs typeface="Arial"/>
              </a:rPr>
              <a:t>d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-38" dirty="0">
                <a:latin typeface="Arial"/>
                <a:cs typeface="Arial"/>
              </a:rPr>
              <a:t>en  h</a:t>
            </a:r>
            <a:r>
              <a:rPr sz="1026" spc="-51" dirty="0">
                <a:latin typeface="Arial"/>
                <a:cs typeface="Arial"/>
              </a:rPr>
              <a:t>e</a:t>
            </a:r>
            <a:r>
              <a:rPr sz="1026" spc="55" dirty="0">
                <a:latin typeface="Arial"/>
                <a:cs typeface="Arial"/>
              </a:rPr>
              <a:t>t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n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15" dirty="0">
                <a:latin typeface="Arial"/>
                <a:cs typeface="Arial"/>
              </a:rPr>
              <a:t>F</a:t>
            </a:r>
            <a:r>
              <a:rPr sz="1026" spc="-109" dirty="0">
                <a:latin typeface="Arial"/>
                <a:cs typeface="Arial"/>
              </a:rPr>
              <a:t>e</a:t>
            </a:r>
            <a:r>
              <a:rPr sz="1026" spc="-38" dirty="0">
                <a:latin typeface="Arial"/>
                <a:cs typeface="Arial"/>
              </a:rPr>
              <a:t>rnande</a:t>
            </a:r>
            <a:r>
              <a:rPr sz="1026" spc="-112" dirty="0">
                <a:latin typeface="Arial"/>
                <a:cs typeface="Arial"/>
              </a:rPr>
              <a:t>s</a:t>
            </a:r>
            <a:endParaRPr sz="1026" dirty="0">
              <a:latin typeface="Arial"/>
              <a:cs typeface="Arial"/>
            </a:endParaRPr>
          </a:p>
          <a:p>
            <a:pPr marL="8145" marR="480526">
              <a:lnSpc>
                <a:spcPct val="108800"/>
              </a:lnSpc>
              <a:spcBef>
                <a:spcPts val="539"/>
              </a:spcBef>
            </a:pPr>
            <a:r>
              <a:rPr sz="1026" spc="-51" dirty="0">
                <a:latin typeface="Arial"/>
                <a:cs typeface="Arial"/>
              </a:rPr>
              <a:t>25 </a:t>
            </a:r>
            <a:r>
              <a:rPr sz="1026" spc="-3" dirty="0">
                <a:latin typeface="Arial"/>
                <a:cs typeface="Arial"/>
              </a:rPr>
              <a:t>juli </a:t>
            </a:r>
            <a:r>
              <a:rPr sz="1026" spc="-51" dirty="0">
                <a:latin typeface="Arial"/>
                <a:cs typeface="Arial"/>
              </a:rPr>
              <a:t>1847 Boedel </a:t>
            </a:r>
            <a:r>
              <a:rPr sz="1026" spc="-87" dirty="0">
                <a:latin typeface="Arial"/>
                <a:cs typeface="Arial"/>
              </a:rPr>
              <a:t>C.D.Soesman</a:t>
            </a:r>
            <a:r>
              <a:rPr sz="1026" spc="-83" dirty="0">
                <a:latin typeface="Arial"/>
                <a:cs typeface="Arial"/>
              </a:rPr>
              <a:t> </a:t>
            </a:r>
            <a:r>
              <a:rPr sz="1026" spc="-45" dirty="0">
                <a:latin typeface="Arial"/>
                <a:cs typeface="Arial"/>
              </a:rPr>
              <a:t>en </a:t>
            </a:r>
            <a:r>
              <a:rPr sz="1026" spc="-61" dirty="0">
                <a:latin typeface="Arial"/>
                <a:cs typeface="Arial"/>
              </a:rPr>
              <a:t>E.Tromp </a:t>
            </a:r>
            <a:r>
              <a:rPr sz="1026" spc="-35" dirty="0">
                <a:latin typeface="Arial"/>
                <a:cs typeface="Arial"/>
              </a:rPr>
              <a:t>wed </a:t>
            </a:r>
            <a:r>
              <a:rPr sz="1026" spc="-83" dirty="0">
                <a:latin typeface="Arial"/>
                <a:cs typeface="Arial"/>
              </a:rPr>
              <a:t>Soesman </a:t>
            </a:r>
            <a:r>
              <a:rPr sz="1026" spc="-276" dirty="0">
                <a:latin typeface="Arial"/>
                <a:cs typeface="Arial"/>
              </a:rPr>
              <a:t> </a:t>
            </a:r>
            <a:r>
              <a:rPr sz="1026" spc="-87" dirty="0">
                <a:latin typeface="Arial"/>
                <a:cs typeface="Arial"/>
              </a:rPr>
              <a:t>Lo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29" dirty="0">
                <a:latin typeface="Arial"/>
                <a:cs typeface="Arial"/>
              </a:rPr>
              <a:t>,</a:t>
            </a:r>
            <a:r>
              <a:rPr sz="1026" spc="-55" dirty="0">
                <a:latin typeface="Arial"/>
                <a:cs typeface="Arial"/>
              </a:rPr>
              <a:t> </a:t>
            </a:r>
            <a:r>
              <a:rPr sz="1026" spc="19" dirty="0">
                <a:latin typeface="Arial"/>
                <a:cs typeface="Arial"/>
              </a:rPr>
              <a:t>M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-32" dirty="0">
                <a:latin typeface="Arial"/>
                <a:cs typeface="Arial"/>
              </a:rPr>
              <a:t>d</a:t>
            </a:r>
            <a:r>
              <a:rPr sz="1026" spc="-80" dirty="0">
                <a:latin typeface="Arial"/>
                <a:cs typeface="Arial"/>
              </a:rPr>
              <a:t>a</a:t>
            </a:r>
            <a:r>
              <a:rPr sz="1026" spc="3" dirty="0">
                <a:latin typeface="Arial"/>
                <a:cs typeface="Arial"/>
              </a:rPr>
              <a:t>l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32" dirty="0">
                <a:latin typeface="Arial"/>
                <a:cs typeface="Arial"/>
              </a:rPr>
              <a:t>n</a:t>
            </a:r>
            <a:r>
              <a:rPr sz="1026" spc="-77" dirty="0">
                <a:latin typeface="Arial"/>
                <a:cs typeface="Arial"/>
              </a:rPr>
              <a:t>a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154" dirty="0">
                <a:latin typeface="Arial"/>
                <a:cs typeface="Arial"/>
              </a:rPr>
              <a:t>K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16" dirty="0">
                <a:latin typeface="Arial"/>
                <a:cs typeface="Arial"/>
              </a:rPr>
              <a:t>tt</a:t>
            </a:r>
            <a:r>
              <a:rPr sz="1026" spc="32" dirty="0">
                <a:latin typeface="Arial"/>
                <a:cs typeface="Arial"/>
              </a:rPr>
              <a:t>y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sz="1026" spc="-90" dirty="0">
                <a:latin typeface="Arial"/>
                <a:cs typeface="Arial"/>
              </a:rPr>
              <a:t>g</a:t>
            </a:r>
            <a:r>
              <a:rPr sz="1026" spc="-61" dirty="0">
                <a:latin typeface="Arial"/>
                <a:cs typeface="Arial"/>
              </a:rPr>
              <a:t>e</a:t>
            </a:r>
            <a:r>
              <a:rPr sz="1026" spc="-29" dirty="0">
                <a:latin typeface="Arial"/>
                <a:cs typeface="Arial"/>
              </a:rPr>
              <a:t>b</a:t>
            </a:r>
            <a:r>
              <a:rPr sz="1026" spc="-58" dirty="0">
                <a:latin typeface="Arial"/>
                <a:cs typeface="Arial"/>
              </a:rPr>
              <a:t> </a:t>
            </a:r>
            <a:r>
              <a:rPr sz="1026" spc="-93" dirty="0">
                <a:latin typeface="Arial"/>
                <a:cs typeface="Arial"/>
              </a:rPr>
              <a:t>?</a:t>
            </a:r>
            <a:r>
              <a:rPr sz="1026" dirty="0">
                <a:latin typeface="Arial"/>
                <a:cs typeface="Arial"/>
              </a:rPr>
              <a:t> </a:t>
            </a:r>
            <a:r>
              <a:rPr sz="1026" spc="-109" dirty="0">
                <a:latin typeface="Arial"/>
                <a:cs typeface="Arial"/>
              </a:rPr>
              <a:t> </a:t>
            </a:r>
            <a:r>
              <a:rPr lang="en-US" sz="1026" spc="-13" dirty="0" err="1">
                <a:latin typeface="Arial"/>
                <a:cs typeface="Arial"/>
              </a:rPr>
              <a:t>W</a:t>
            </a:r>
            <a:r>
              <a:rPr sz="1026" spc="-80" dirty="0" err="1">
                <a:latin typeface="Arial"/>
                <a:cs typeface="Arial"/>
              </a:rPr>
              <a:t>a</a:t>
            </a:r>
            <a:r>
              <a:rPr sz="1026" spc="-83" dirty="0" err="1">
                <a:latin typeface="Arial"/>
                <a:cs typeface="Arial"/>
              </a:rPr>
              <a:t>sv</a:t>
            </a:r>
            <a:r>
              <a:rPr sz="1026" spc="-10" dirty="0" err="1">
                <a:latin typeface="Arial"/>
                <a:cs typeface="Arial"/>
              </a:rPr>
              <a:t>ro</a:t>
            </a:r>
            <a:r>
              <a:rPr sz="1026" spc="-32" dirty="0" err="1">
                <a:latin typeface="Arial"/>
                <a:cs typeface="Arial"/>
              </a:rPr>
              <a:t>u</a:t>
            </a:r>
            <a:r>
              <a:rPr sz="1026" spc="-6" dirty="0" err="1">
                <a:latin typeface="Arial"/>
                <a:cs typeface="Arial"/>
              </a:rPr>
              <a:t>w</a:t>
            </a:r>
            <a:endParaRPr lang="en-US" sz="1026" spc="-6" dirty="0">
              <a:latin typeface="Arial"/>
              <a:cs typeface="Arial"/>
            </a:endParaRPr>
          </a:p>
          <a:p>
            <a:pPr marL="8145" marR="480526">
              <a:lnSpc>
                <a:spcPct val="108800"/>
              </a:lnSpc>
              <a:spcBef>
                <a:spcPts val="539"/>
              </a:spcBef>
            </a:pPr>
            <a:endParaRPr lang="en-US" sz="1026" spc="-6" dirty="0">
              <a:latin typeface="Arial"/>
              <a:cs typeface="Arial"/>
            </a:endParaRPr>
          </a:p>
          <a:p>
            <a:pPr marL="8145">
              <a:spcBef>
                <a:spcPts val="186"/>
              </a:spcBef>
            </a:pPr>
            <a:r>
              <a:rPr lang="en-US" sz="1026" spc="-51" dirty="0">
                <a:latin typeface="Arial"/>
                <a:cs typeface="Arial"/>
              </a:rPr>
              <a:t>30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29" dirty="0" err="1">
                <a:latin typeface="Arial"/>
                <a:cs typeface="Arial"/>
              </a:rPr>
              <a:t>januari</a:t>
            </a:r>
            <a:r>
              <a:rPr lang="en-US" sz="1026" spc="-51" dirty="0">
                <a:latin typeface="Arial"/>
                <a:cs typeface="Arial"/>
              </a:rPr>
              <a:t> 1858 </a:t>
            </a:r>
            <a:r>
              <a:rPr lang="en-US" sz="1026" spc="-58" dirty="0">
                <a:latin typeface="Arial"/>
                <a:cs typeface="Arial"/>
              </a:rPr>
              <a:t>M.J.</a:t>
            </a:r>
            <a:r>
              <a:rPr lang="en-US" sz="1026" spc="-51" dirty="0">
                <a:latin typeface="Arial"/>
                <a:cs typeface="Arial"/>
              </a:rPr>
              <a:t> </a:t>
            </a:r>
            <a:r>
              <a:rPr lang="en-US" sz="1026" spc="-38" dirty="0" err="1">
                <a:latin typeface="Arial"/>
                <a:cs typeface="Arial"/>
              </a:rPr>
              <a:t>Houthakker</a:t>
            </a:r>
            <a:r>
              <a:rPr lang="en-US" sz="1026" spc="-51" dirty="0">
                <a:latin typeface="Arial"/>
                <a:cs typeface="Arial"/>
              </a:rPr>
              <a:t> </a:t>
            </a:r>
            <a:r>
              <a:rPr lang="en-US" sz="1026" spc="-16" dirty="0">
                <a:latin typeface="Arial"/>
                <a:cs typeface="Arial"/>
              </a:rPr>
              <a:t>‘</a:t>
            </a:r>
            <a:r>
              <a:rPr lang="en-US" sz="1026" spc="-16" dirty="0" err="1">
                <a:latin typeface="Arial"/>
                <a:cs typeface="Arial"/>
              </a:rPr>
              <a:t>voor</a:t>
            </a:r>
            <a:r>
              <a:rPr lang="en-US" sz="1026" spc="-48" dirty="0">
                <a:latin typeface="Arial"/>
                <a:cs typeface="Arial"/>
              </a:rPr>
              <a:t> </a:t>
            </a:r>
            <a:r>
              <a:rPr lang="en-US" sz="1026" spc="-45" dirty="0">
                <a:latin typeface="Arial"/>
                <a:cs typeface="Arial"/>
              </a:rPr>
              <a:t>de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13" dirty="0" err="1">
                <a:latin typeface="Arial"/>
                <a:cs typeface="Arial"/>
              </a:rPr>
              <a:t>vrijdom</a:t>
            </a:r>
            <a:r>
              <a:rPr lang="en-US" sz="1026" spc="-13" dirty="0">
                <a:latin typeface="Arial"/>
                <a:cs typeface="Arial"/>
              </a:rPr>
              <a:t>’</a:t>
            </a:r>
            <a:endParaRPr lang="en-US" sz="1026" dirty="0">
              <a:latin typeface="Arial"/>
              <a:cs typeface="Arial"/>
            </a:endParaRPr>
          </a:p>
          <a:p>
            <a:pPr marL="8145" marR="3258">
              <a:lnSpc>
                <a:spcPct val="110000"/>
              </a:lnSpc>
            </a:pPr>
            <a:r>
              <a:rPr lang="en-US" sz="1026" spc="-55" dirty="0" err="1">
                <a:latin typeface="Arial"/>
                <a:cs typeface="Arial"/>
              </a:rPr>
              <a:t>Loenen</a:t>
            </a:r>
            <a:r>
              <a:rPr lang="en-US" sz="1026" spc="-55" dirty="0">
                <a:latin typeface="Arial"/>
                <a:cs typeface="Arial"/>
              </a:rPr>
              <a:t>; </a:t>
            </a:r>
            <a:r>
              <a:rPr lang="en-US" sz="1026" spc="-26" dirty="0">
                <a:latin typeface="Arial"/>
                <a:cs typeface="Arial"/>
              </a:rPr>
              <a:t>Maria </a:t>
            </a:r>
            <a:r>
              <a:rPr lang="en-US" sz="1026" spc="-58" dirty="0">
                <a:latin typeface="Arial"/>
                <a:cs typeface="Arial"/>
              </a:rPr>
              <a:t>Francina </a:t>
            </a:r>
            <a:r>
              <a:rPr lang="en-US" sz="1026" spc="-61" dirty="0" err="1">
                <a:latin typeface="Arial"/>
                <a:cs typeface="Arial"/>
              </a:rPr>
              <a:t>geb</a:t>
            </a:r>
            <a:r>
              <a:rPr lang="en-US" sz="1026" spc="-61" dirty="0">
                <a:latin typeface="Arial"/>
                <a:cs typeface="Arial"/>
              </a:rPr>
              <a:t> </a:t>
            </a:r>
            <a:r>
              <a:rPr lang="en-US" sz="1026" spc="-48" dirty="0">
                <a:latin typeface="Arial"/>
                <a:cs typeface="Arial"/>
              </a:rPr>
              <a:t>1856, </a:t>
            </a:r>
            <a:r>
              <a:rPr lang="en-US" sz="1026" spc="-26" dirty="0" err="1">
                <a:latin typeface="Arial"/>
                <a:cs typeface="Arial"/>
              </a:rPr>
              <a:t>dochter</a:t>
            </a:r>
            <a:r>
              <a:rPr lang="en-US" sz="1026" spc="-26" dirty="0">
                <a:latin typeface="Arial"/>
                <a:cs typeface="Arial"/>
              </a:rPr>
              <a:t> </a:t>
            </a:r>
            <a:r>
              <a:rPr lang="en-US" sz="1026" spc="-48" dirty="0">
                <a:latin typeface="Arial"/>
                <a:cs typeface="Arial"/>
              </a:rPr>
              <a:t>v Magdalena </a:t>
            </a:r>
            <a:r>
              <a:rPr lang="en-US" sz="1026" spc="-73" dirty="0" err="1">
                <a:latin typeface="Arial"/>
                <a:cs typeface="Arial"/>
              </a:rPr>
              <a:t>Josina</a:t>
            </a:r>
            <a:r>
              <a:rPr lang="en-US" sz="1026" spc="-73" dirty="0">
                <a:latin typeface="Arial"/>
                <a:cs typeface="Arial"/>
              </a:rPr>
              <a:t> </a:t>
            </a:r>
            <a:r>
              <a:rPr lang="en-US" sz="1026" spc="-35" dirty="0" err="1">
                <a:latin typeface="Arial"/>
                <a:cs typeface="Arial"/>
              </a:rPr>
              <a:t>jong</a:t>
            </a:r>
            <a:r>
              <a:rPr lang="en-US" sz="1026" spc="-35" dirty="0">
                <a:latin typeface="Arial"/>
                <a:cs typeface="Arial"/>
              </a:rPr>
              <a:t> </a:t>
            </a:r>
            <a:r>
              <a:rPr lang="en-US" sz="1026" spc="-276" dirty="0">
                <a:latin typeface="Arial"/>
                <a:cs typeface="Arial"/>
              </a:rPr>
              <a:t> </a:t>
            </a:r>
            <a:r>
              <a:rPr lang="en-US" sz="1026" spc="-51" dirty="0">
                <a:latin typeface="Arial"/>
                <a:cs typeface="Arial"/>
              </a:rPr>
              <a:t>24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19" dirty="0" err="1">
                <a:latin typeface="Arial"/>
                <a:cs typeface="Arial"/>
              </a:rPr>
              <a:t>oktober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51" dirty="0">
                <a:latin typeface="Arial"/>
                <a:cs typeface="Arial"/>
              </a:rPr>
              <a:t>1861</a:t>
            </a:r>
            <a:r>
              <a:rPr lang="en-US" sz="1026" spc="173" dirty="0">
                <a:latin typeface="Arial"/>
                <a:cs typeface="Arial"/>
              </a:rPr>
              <a:t> </a:t>
            </a:r>
            <a:r>
              <a:rPr lang="en-US" sz="1026" spc="-58" dirty="0">
                <a:latin typeface="Arial"/>
                <a:cs typeface="Arial"/>
              </a:rPr>
              <a:t>M.J.</a:t>
            </a:r>
            <a:r>
              <a:rPr lang="en-US" sz="1026" spc="-51" dirty="0">
                <a:latin typeface="Arial"/>
                <a:cs typeface="Arial"/>
              </a:rPr>
              <a:t> </a:t>
            </a:r>
            <a:r>
              <a:rPr lang="en-US" sz="1026" spc="-38" dirty="0" err="1">
                <a:latin typeface="Arial"/>
                <a:cs typeface="Arial"/>
              </a:rPr>
              <a:t>Houthakker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26" dirty="0" err="1">
                <a:latin typeface="Arial"/>
                <a:cs typeface="Arial"/>
              </a:rPr>
              <a:t>voor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45" dirty="0">
                <a:latin typeface="Arial"/>
                <a:cs typeface="Arial"/>
              </a:rPr>
              <a:t>de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16" dirty="0" err="1">
                <a:latin typeface="Arial"/>
                <a:cs typeface="Arial"/>
              </a:rPr>
              <a:t>vrijdom</a:t>
            </a:r>
            <a:endParaRPr lang="en-US" sz="1026" dirty="0">
              <a:latin typeface="Arial"/>
              <a:cs typeface="Arial"/>
            </a:endParaRPr>
          </a:p>
          <a:p>
            <a:pPr marL="8145">
              <a:spcBef>
                <a:spcPts val="106"/>
              </a:spcBef>
            </a:pPr>
            <a:r>
              <a:rPr lang="en-US" sz="1026" spc="-55" dirty="0" err="1">
                <a:latin typeface="Arial"/>
                <a:cs typeface="Arial"/>
              </a:rPr>
              <a:t>Loenen</a:t>
            </a:r>
            <a:r>
              <a:rPr lang="en-US" sz="1026" spc="-55" dirty="0">
                <a:latin typeface="Arial"/>
                <a:cs typeface="Arial"/>
              </a:rPr>
              <a:t>; </a:t>
            </a:r>
            <a:r>
              <a:rPr lang="en-US" sz="1026" spc="-48" dirty="0">
                <a:latin typeface="Arial"/>
                <a:cs typeface="Arial"/>
              </a:rPr>
              <a:t>Magdalena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73" dirty="0" err="1">
                <a:latin typeface="Arial"/>
                <a:cs typeface="Arial"/>
              </a:rPr>
              <a:t>Josina</a:t>
            </a:r>
            <a:r>
              <a:rPr lang="en-US" sz="1026" spc="-29" dirty="0">
                <a:latin typeface="Arial"/>
                <a:cs typeface="Arial"/>
              </a:rPr>
              <a:t> </a:t>
            </a:r>
            <a:r>
              <a:rPr lang="en-US" sz="1026" spc="-61" dirty="0" err="1">
                <a:latin typeface="Arial"/>
                <a:cs typeface="Arial"/>
              </a:rPr>
              <a:t>geb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51" dirty="0">
                <a:latin typeface="Arial"/>
                <a:cs typeface="Arial"/>
              </a:rPr>
              <a:t>1822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48" dirty="0" err="1">
                <a:latin typeface="Arial"/>
                <a:cs typeface="Arial"/>
              </a:rPr>
              <a:t>Huisbediende</a:t>
            </a:r>
            <a:endParaRPr lang="en-US" sz="1026" dirty="0">
              <a:latin typeface="Arial"/>
              <a:cs typeface="Arial"/>
            </a:endParaRPr>
          </a:p>
          <a:p>
            <a:pPr marL="8145">
              <a:spcBef>
                <a:spcPts val="109"/>
              </a:spcBef>
            </a:pPr>
            <a:r>
              <a:rPr lang="en-US" sz="1026" spc="-55" dirty="0" err="1">
                <a:latin typeface="Arial"/>
                <a:cs typeface="Arial"/>
              </a:rPr>
              <a:t>Loenen</a:t>
            </a:r>
            <a:r>
              <a:rPr lang="en-US" sz="1026" spc="-55" dirty="0">
                <a:latin typeface="Arial"/>
                <a:cs typeface="Arial"/>
              </a:rPr>
              <a:t>; </a:t>
            </a:r>
            <a:r>
              <a:rPr lang="en-US" sz="1026" spc="-51" dirty="0">
                <a:latin typeface="Arial"/>
                <a:cs typeface="Arial"/>
              </a:rPr>
              <a:t>Cornelis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61" dirty="0">
                <a:latin typeface="Arial"/>
                <a:cs typeface="Arial"/>
              </a:rPr>
              <a:t>Julius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61" dirty="0" err="1">
                <a:latin typeface="Arial"/>
                <a:cs typeface="Arial"/>
              </a:rPr>
              <a:t>geb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51" dirty="0">
                <a:latin typeface="Arial"/>
                <a:cs typeface="Arial"/>
              </a:rPr>
              <a:t>1861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29" dirty="0">
                <a:latin typeface="Arial"/>
                <a:cs typeface="Arial"/>
              </a:rPr>
              <a:t>,</a:t>
            </a:r>
            <a:r>
              <a:rPr lang="en-US" sz="1026" spc="-55" dirty="0">
                <a:latin typeface="Arial"/>
                <a:cs typeface="Arial"/>
              </a:rPr>
              <a:t> </a:t>
            </a:r>
            <a:r>
              <a:rPr lang="en-US" sz="1026" spc="-51" dirty="0">
                <a:latin typeface="Arial"/>
                <a:cs typeface="Arial"/>
              </a:rPr>
              <a:t>zoon</a:t>
            </a:r>
            <a:r>
              <a:rPr lang="en-US" sz="1026" spc="-55" dirty="0">
                <a:latin typeface="Arial"/>
                <a:cs typeface="Arial"/>
              </a:rPr>
              <a:t> van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48" dirty="0">
                <a:latin typeface="Arial"/>
                <a:cs typeface="Arial"/>
              </a:rPr>
              <a:t>Magdalena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73" dirty="0" err="1">
                <a:latin typeface="Arial"/>
                <a:cs typeface="Arial"/>
              </a:rPr>
              <a:t>Josina</a:t>
            </a:r>
            <a:r>
              <a:rPr lang="en-US" sz="1026" spc="-58" dirty="0">
                <a:latin typeface="Arial"/>
                <a:cs typeface="Arial"/>
              </a:rPr>
              <a:t> </a:t>
            </a:r>
            <a:r>
              <a:rPr lang="en-US" sz="1026" spc="-35" dirty="0" err="1">
                <a:latin typeface="Arial"/>
                <a:cs typeface="Arial"/>
              </a:rPr>
              <a:t>jong</a:t>
            </a:r>
            <a:endParaRPr lang="en-US" sz="1026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2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962" dirty="0">
              <a:latin typeface="Arial"/>
              <a:cs typeface="Arial"/>
            </a:endParaRPr>
          </a:p>
          <a:p>
            <a:pPr marL="8145" marR="480526">
              <a:lnSpc>
                <a:spcPct val="108800"/>
              </a:lnSpc>
              <a:spcBef>
                <a:spcPts val="539"/>
              </a:spcBef>
            </a:pPr>
            <a:endParaRPr sz="102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35FE267A7CE45BD40A9AA6579DB16" ma:contentTypeVersion="13" ma:contentTypeDescription="Een nieuw document maken." ma:contentTypeScope="" ma:versionID="0fef091db6eb283e9fd3215231c24de5">
  <xsd:schema xmlns:xsd="http://www.w3.org/2001/XMLSchema" xmlns:xs="http://www.w3.org/2001/XMLSchema" xmlns:p="http://schemas.microsoft.com/office/2006/metadata/properties" xmlns:ns2="f7247cda-4b2b-409d-88f9-df6b27603fb3" xmlns:ns3="abd63848-2595-43f6-a4af-174b0e53bd70" targetNamespace="http://schemas.microsoft.com/office/2006/metadata/properties" ma:root="true" ma:fieldsID="fb37685bdf9087dd8715c00e58dd1bbd" ns2:_="" ns3:_="">
    <xsd:import namespace="f7247cda-4b2b-409d-88f9-df6b27603fb3"/>
    <xsd:import namespace="abd63848-2595-43f6-a4af-174b0e53b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47cda-4b2b-409d-88f9-df6b27603f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63848-2595-43f6-a4af-174b0e53bd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3C6047-DA6B-4ABF-9D1D-1E9504B25DFA}"/>
</file>

<file path=customXml/itemProps2.xml><?xml version="1.0" encoding="utf-8"?>
<ds:datastoreItem xmlns:ds="http://schemas.openxmlformats.org/officeDocument/2006/customXml" ds:itemID="{98EAD0D6-65EB-4BB5-8DCF-E139A267CBC1}"/>
</file>

<file path=customXml/itemProps3.xml><?xml version="1.0" encoding="utf-8"?>
<ds:datastoreItem xmlns:ds="http://schemas.openxmlformats.org/officeDocument/2006/customXml" ds:itemID="{58698D85-A9D9-4083-B00E-20FCB7626558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314</Words>
  <Application>Microsoft Office PowerPoint</Application>
  <PresentationFormat>Breedbeeld</PresentationFormat>
  <Paragraphs>81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Peerke Donders Lezing</vt:lpstr>
      <vt:lpstr>Slaven en Vrijen in het Suriname van de 19e eeuw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Peerke Donders Lezing</dc:title>
  <dc:creator>Juma, David Al</dc:creator>
  <cp:lastModifiedBy>Windows User</cp:lastModifiedBy>
  <cp:revision>8</cp:revision>
  <dcterms:created xsi:type="dcterms:W3CDTF">2021-11-13T10:36:08Z</dcterms:created>
  <dcterms:modified xsi:type="dcterms:W3CDTF">2021-11-15T08:27:30Z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0x010100DD035FE267A7CE45BD40A9AA6579DB16</vt:lpwstr>
  </property>
</Properties>
</file>